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5"/>
  </p:sldMasterIdLst>
  <p:notesMasterIdLst>
    <p:notesMasterId r:id="rId28"/>
  </p:notesMasterIdLst>
  <p:sldIdLst>
    <p:sldId id="256" r:id="rId6"/>
    <p:sldId id="257" r:id="rId7"/>
    <p:sldId id="258" r:id="rId8"/>
    <p:sldId id="261" r:id="rId9"/>
    <p:sldId id="262" r:id="rId10"/>
    <p:sldId id="263" r:id="rId11"/>
    <p:sldId id="264" r:id="rId12"/>
    <p:sldId id="273" r:id="rId13"/>
    <p:sldId id="259" r:id="rId14"/>
    <p:sldId id="274" r:id="rId15"/>
    <p:sldId id="282" r:id="rId16"/>
    <p:sldId id="272" r:id="rId17"/>
    <p:sldId id="260" r:id="rId18"/>
    <p:sldId id="269" r:id="rId19"/>
    <p:sldId id="268" r:id="rId20"/>
    <p:sldId id="279" r:id="rId21"/>
    <p:sldId id="271" r:id="rId22"/>
    <p:sldId id="276" r:id="rId23"/>
    <p:sldId id="281" r:id="rId24"/>
    <p:sldId id="277" r:id="rId25"/>
    <p:sldId id="280" r:id="rId26"/>
    <p:sldId id="278" r:id="rId27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1B75"/>
    <a:srgbClr val="132999"/>
    <a:srgbClr val="FF0000"/>
    <a:srgbClr val="0E248B"/>
    <a:srgbClr val="AFAFFF"/>
    <a:srgbClr val="ABABFF"/>
    <a:srgbClr val="A3A3FF"/>
    <a:srgbClr val="B9B9FF"/>
    <a:srgbClr val="B3B3FF"/>
    <a:srgbClr val="CAC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695" autoAdjust="0"/>
    <p:restoredTop sz="96400" autoAdjust="0"/>
  </p:normalViewPr>
  <p:slideViewPr>
    <p:cSldViewPr snapToGrid="0">
      <p:cViewPr varScale="1">
        <p:scale>
          <a:sx n="111" d="100"/>
          <a:sy n="111" d="100"/>
        </p:scale>
        <p:origin x="103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32" Type="http://schemas.openxmlformats.org/officeDocument/2006/relationships/tableStyles" Target="tableStyles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170237B4-0A14-4881-B31B-512841DD218C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870B32A4-E433-4644-A7FE-3D261C38A91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81492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0B32A4-E433-4644-A7FE-3D261C38A916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10653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69CF-4122-4455-9104-F56CE0B6CB2F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F75C9-0C98-497A-94E0-8297463B76B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16046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69CF-4122-4455-9104-F56CE0B6CB2F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F75C9-0C98-497A-94E0-8297463B76B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38446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/>
          <p:nvPr userDrawn="1"/>
        </p:nvSpPr>
        <p:spPr>
          <a:xfrm>
            <a:off x="628650" y="2552700"/>
            <a:ext cx="10953750" cy="1446550"/>
          </a:xfrm>
          <a:prstGeom prst="rect">
            <a:avLst/>
          </a:prstGeom>
          <a:effectLst>
            <a:outerShdw blurRad="50800" dist="50800" dir="5400000" algn="ctr" rotWithShape="0">
              <a:srgbClr val="AFAFFF"/>
            </a:outerShdw>
          </a:effectLst>
        </p:spPr>
        <p:txBody>
          <a:bodyPr wrap="square">
            <a:spAutoFit/>
          </a:bodyPr>
          <a:lstStyle/>
          <a:p>
            <a:pPr algn="ctr" rtl="0"/>
            <a:r>
              <a:rPr lang="he-IL" sz="88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Guttman Yad-Light" panose="02010401010101010101" pitchFamily="2" charset="-79"/>
              </a:rPr>
              <a:t>מחולל הכישופים!</a:t>
            </a:r>
            <a:r>
              <a:rPr lang="he-IL" sz="8800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he-IL" sz="8800" dirty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40168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69CF-4122-4455-9104-F56CE0B6CB2F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F75C9-0C98-497A-94E0-8297463B76B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85646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69CF-4122-4455-9104-F56CE0B6CB2F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F75C9-0C98-497A-94E0-8297463B76B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413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69CF-4122-4455-9104-F56CE0B6CB2F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F75C9-0C98-497A-94E0-8297463B76B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64500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69CF-4122-4455-9104-F56CE0B6CB2F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F75C9-0C98-497A-94E0-8297463B76B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03951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69CF-4122-4455-9104-F56CE0B6CB2F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F75C9-0C98-497A-94E0-8297463B76B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25217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69CF-4122-4455-9104-F56CE0B6CB2F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F75C9-0C98-497A-94E0-8297463B76B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49073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69CF-4122-4455-9104-F56CE0B6CB2F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F75C9-0C98-497A-94E0-8297463B76B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82159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69CF-4122-4455-9104-F56CE0B6CB2F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F75C9-0C98-497A-94E0-8297463B76B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08992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00">
              <a:srgbClr val="F8FBFF"/>
            </a:gs>
            <a:gs pos="77000">
              <a:srgbClr val="CACA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 dirty="0"/>
              <a:t>ערוך סגנונות טקסט של תבנית בסיס</a:t>
            </a:r>
          </a:p>
          <a:p>
            <a:pPr lvl="1"/>
            <a:r>
              <a:rPr lang="he-IL" dirty="0"/>
              <a:t>רמה שניה</a:t>
            </a:r>
          </a:p>
          <a:p>
            <a:pPr lvl="2"/>
            <a:r>
              <a:rPr lang="he-IL" dirty="0"/>
              <a:t>רמה שלישית</a:t>
            </a:r>
          </a:p>
          <a:p>
            <a:pPr lvl="3"/>
            <a:r>
              <a:rPr lang="he-IL" dirty="0"/>
              <a:t>רמה רביעית</a:t>
            </a:r>
          </a:p>
          <a:p>
            <a:pPr lvl="4"/>
            <a:r>
              <a:rPr lang="he-IL" dirty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169CF-4122-4455-9104-F56CE0B6CB2F}" type="datetimeFigureOut">
              <a:rPr lang="he-IL" smtClean="0"/>
              <a:t>י"ט/אייר/תשפ"ג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F75C9-0C98-497A-94E0-8297463B76BF}" type="slidenum">
              <a:rPr lang="he-IL" smtClean="0"/>
              <a:t>‹#›</a:t>
            </a:fld>
            <a:endParaRPr lang="he-IL"/>
          </a:p>
        </p:txBody>
      </p:sp>
      <p:pic>
        <p:nvPicPr>
          <p:cNvPr id="1026" name="Picture 2" descr="http://developer.app.airnet/Madmat71509/AnogJani/PublishingImages/spell_caster_logo.png">
            <a:extLst>
              <a:ext uri="{FF2B5EF4-FFF2-40B4-BE49-F238E27FC236}">
                <a16:creationId xmlns:a16="http://schemas.microsoft.com/office/drawing/2014/main" id="{AAE8EE00-D2F5-4B67-9534-3A088E62F6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02" y="5504656"/>
            <a:ext cx="1238596" cy="1226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1938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8.xml"/><Relationship Id="rId5" Type="http://schemas.openxmlformats.org/officeDocument/2006/relationships/slide" Target="slide17.xml"/><Relationship Id="rId4" Type="http://schemas.openxmlformats.org/officeDocument/2006/relationships/slide" Target="slide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8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image" Target="../media/image5.jpe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57784"/>
            <a:ext cx="12192000" cy="830997"/>
          </a:xfrm>
          <a:prstGeom prst="rect">
            <a:avLst/>
          </a:prstGeom>
          <a:solidFill>
            <a:srgbClr val="061B75"/>
          </a:solidFill>
        </p:spPr>
        <p:txBody>
          <a:bodyPr wrap="square" rtlCol="1">
            <a:spAutoFit/>
          </a:bodyPr>
          <a:lstStyle/>
          <a:p>
            <a:pPr algn="ctr"/>
            <a:r>
              <a:rPr lang="he-IL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מחולל הכישופים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33550" y="1543401"/>
            <a:ext cx="8724900" cy="3046988"/>
          </a:xfrm>
          <a:prstGeom prst="rect">
            <a:avLst/>
          </a:prstGeom>
          <a:noFill/>
          <a:ln>
            <a:noFill/>
          </a:ln>
        </p:spPr>
        <p:txBody>
          <a:bodyPr wrap="square" rtlCol="1">
            <a:spAutoFit/>
          </a:bodyPr>
          <a:lstStyle/>
          <a:p>
            <a:pPr algn="ctr">
              <a:lnSpc>
                <a:spcPct val="200000"/>
              </a:lnSpc>
            </a:pP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ברוכים הבאים למחולל הכישופים!</a:t>
            </a:r>
          </a:p>
          <a:p>
            <a:pPr algn="ctr">
              <a:lnSpc>
                <a:spcPct val="200000"/>
              </a:lnSpc>
            </a:pP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באתר זה תוכלו ליצור אובייקטים עיצוביים מותאמים אישית לדפי </a:t>
            </a: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SP</a:t>
            </a: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 באמצעות קוד </a:t>
            </a: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HTML</a:t>
            </a: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 שניתן להדביק בדף ללא התעסקות עם כתיבת קוד </a:t>
            </a:r>
            <a:r>
              <a:rPr lang="he-IL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כלל</a:t>
            </a: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. </a:t>
            </a:r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>
              <a:lnSpc>
                <a:spcPct val="200000"/>
              </a:lnSpc>
            </a:pP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המערכת מספקת פתרון יעיל ואיכותי המאפשר עיצוב אתר ברמה גבוהה.</a:t>
            </a:r>
            <a:endParaRPr lang="he-IL" sz="2400" dirty="0"/>
          </a:p>
        </p:txBody>
      </p:sp>
      <p:sp>
        <p:nvSpPr>
          <p:cNvPr id="6" name="מלבן מעוגל 5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</p:spTree>
    <p:extLst>
      <p:ext uri="{BB962C8B-B14F-4D97-AF65-F5344CB8AC3E}">
        <p14:creationId xmlns:p14="http://schemas.microsoft.com/office/powerpoint/2010/main" val="3285224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קבוצה 1"/>
          <p:cNvGrpSpPr/>
          <p:nvPr/>
        </p:nvGrpSpPr>
        <p:grpSpPr>
          <a:xfrm>
            <a:off x="2214962" y="519684"/>
            <a:ext cx="7762076" cy="769441"/>
            <a:chOff x="1640793" y="519684"/>
            <a:chExt cx="7246125" cy="769441"/>
          </a:xfrm>
        </p:grpSpPr>
        <p:sp>
          <p:nvSpPr>
            <p:cNvPr id="4" name="TextBox 3"/>
            <p:cNvSpPr txBox="1"/>
            <p:nvPr/>
          </p:nvSpPr>
          <p:spPr>
            <a:xfrm flipH="1">
              <a:off x="1640793" y="519684"/>
              <a:ext cx="6828806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איך להוסיף כישוף לאתר שלכם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58112" y="519684"/>
              <a:ext cx="6828806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איך להוסיף </a:t>
              </a:r>
              <a:r>
                <a:rPr lang="he-IL" sz="4400" dirty="0" smtClean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דף </a:t>
              </a:r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לאתר שלכם</a:t>
              </a:r>
            </a:p>
          </p:txBody>
        </p:sp>
      </p:grpSp>
      <p:sp>
        <p:nvSpPr>
          <p:cNvPr id="19" name="מלבן מעוגל 18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91713" y="1439818"/>
            <a:ext cx="3385863" cy="461665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sz="2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איך לשנות פריסת טקסט בדף:</a:t>
            </a:r>
          </a:p>
        </p:txBody>
      </p:sp>
      <p:grpSp>
        <p:nvGrpSpPr>
          <p:cNvPr id="11" name="קבוצה 10"/>
          <p:cNvGrpSpPr/>
          <p:nvPr/>
        </p:nvGrpSpPr>
        <p:grpSpPr>
          <a:xfrm>
            <a:off x="9718889" y="2768730"/>
            <a:ext cx="1030122" cy="404242"/>
            <a:chOff x="4660460" y="2946990"/>
            <a:chExt cx="714475" cy="280376"/>
          </a:xfrm>
        </p:grpSpPr>
        <p:pic>
          <p:nvPicPr>
            <p:cNvPr id="12" name="תמונה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60460" y="2951101"/>
              <a:ext cx="714475" cy="276264"/>
            </a:xfrm>
            <a:prstGeom prst="rect">
              <a:avLst/>
            </a:prstGeom>
            <a:ln w="317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3" name="מלבן 12"/>
            <p:cNvSpPr/>
            <p:nvPr/>
          </p:nvSpPr>
          <p:spPr>
            <a:xfrm>
              <a:off x="4660460" y="2946990"/>
              <a:ext cx="316982" cy="28037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9514041" y="2197687"/>
            <a:ext cx="1439818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1. "דף" -&gt; "ערוך"</a:t>
            </a:r>
          </a:p>
        </p:txBody>
      </p:sp>
      <p:cxnSp>
        <p:nvCxnSpPr>
          <p:cNvPr id="15" name="מחבר חץ ישר 14"/>
          <p:cNvCxnSpPr/>
          <p:nvPr/>
        </p:nvCxnSpPr>
        <p:spPr>
          <a:xfrm>
            <a:off x="10193693" y="3172972"/>
            <a:ext cx="0" cy="466585"/>
          </a:xfrm>
          <a:prstGeom prst="straightConnector1">
            <a:avLst/>
          </a:prstGeom>
          <a:ln w="28575">
            <a:solidFill>
              <a:srgbClr val="061B75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תמונה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9999" y="3648250"/>
            <a:ext cx="647386" cy="95041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תמונה 6"/>
          <p:cNvPicPr>
            <a:picLocks noChangeAspect="1"/>
          </p:cNvPicPr>
          <p:nvPr/>
        </p:nvPicPr>
        <p:blipFill rotWithShape="1">
          <a:blip r:embed="rId4"/>
          <a:srcRect t="2309" r="4112"/>
          <a:stretch/>
        </p:blipFill>
        <p:spPr>
          <a:xfrm>
            <a:off x="7925888" y="2768730"/>
            <a:ext cx="684178" cy="10250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TextBox 16"/>
          <p:cNvSpPr txBox="1"/>
          <p:nvPr/>
        </p:nvSpPr>
        <p:spPr>
          <a:xfrm>
            <a:off x="7508797" y="2197687"/>
            <a:ext cx="1518365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2. "פריסת טקסט"</a:t>
            </a:r>
          </a:p>
        </p:txBody>
      </p:sp>
      <p:pic>
        <p:nvPicPr>
          <p:cNvPr id="16" name="תמונה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0284" y="2768730"/>
            <a:ext cx="2381582" cy="328658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4882319" y="2074576"/>
            <a:ext cx="1917513" cy="584775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3. כאן תוכלו לבחור מבין</a:t>
            </a:r>
          </a:p>
          <a:p>
            <a:pPr algn="ctr"/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פריסות הדף של </a:t>
            </a:r>
            <a:r>
              <a:rPr lang="en-US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SP</a:t>
            </a:r>
            <a:endParaRPr lang="he-IL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" name="מלבן 20"/>
          <p:cNvSpPr/>
          <p:nvPr/>
        </p:nvSpPr>
        <p:spPr>
          <a:xfrm>
            <a:off x="4653808" y="4396547"/>
            <a:ext cx="2378058" cy="4042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קשת 17"/>
          <p:cNvSpPr/>
          <p:nvPr/>
        </p:nvSpPr>
        <p:spPr>
          <a:xfrm rot="20503128">
            <a:off x="6781328" y="4541989"/>
            <a:ext cx="1305308" cy="1366237"/>
          </a:xfrm>
          <a:prstGeom prst="arc">
            <a:avLst>
              <a:gd name="adj1" fmla="val 16200000"/>
              <a:gd name="adj2" fmla="val 21034168"/>
            </a:avLst>
          </a:prstGeom>
          <a:ln w="28575" cap="rnd">
            <a:solidFill>
              <a:srgbClr val="061B75"/>
            </a:solidFill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24" name="קבוצה 23"/>
          <p:cNvGrpSpPr/>
          <p:nvPr/>
        </p:nvGrpSpPr>
        <p:grpSpPr>
          <a:xfrm>
            <a:off x="7186452" y="4797028"/>
            <a:ext cx="1728584" cy="1025747"/>
            <a:chOff x="6363072" y="4797028"/>
            <a:chExt cx="1728584" cy="1025747"/>
          </a:xfrm>
        </p:grpSpPr>
        <p:sp>
          <p:nvSpPr>
            <p:cNvPr id="23" name="TextBox 22"/>
            <p:cNvSpPr txBox="1"/>
            <p:nvPr/>
          </p:nvSpPr>
          <p:spPr>
            <a:xfrm>
              <a:off x="6363072" y="4984099"/>
              <a:ext cx="1728584" cy="838676"/>
            </a:xfrm>
            <a:prstGeom prst="roundRect">
              <a:avLst>
                <a:gd name="adj" fmla="val 20889"/>
              </a:avLst>
            </a:prstGeom>
            <a:gradFill>
              <a:gsLst>
                <a:gs pos="0">
                  <a:srgbClr val="132999"/>
                </a:gs>
                <a:gs pos="50000">
                  <a:srgbClr val="0E248B"/>
                </a:gs>
                <a:gs pos="100000">
                  <a:srgbClr val="061B75"/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none" rtlCol="1">
              <a:spAutoFit/>
            </a:bodyPr>
            <a:lstStyle/>
            <a:p>
              <a:pPr algn="ctr"/>
              <a:r>
                <a:rPr lang="he-IL" sz="1400" i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המלצה שלנו,</a:t>
              </a:r>
            </a:p>
            <a:p>
              <a:pPr algn="ctr"/>
              <a:r>
                <a:rPr lang="he-IL" sz="1400" i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(מכוון המיקום מורה על</a:t>
              </a:r>
            </a:p>
            <a:p>
              <a:pPr algn="ctr"/>
              <a:r>
                <a:rPr lang="he-IL" sz="1400" i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מיקום בפריסה זו)</a:t>
              </a:r>
            </a:p>
          </p:txBody>
        </p:sp>
        <p:sp>
          <p:nvSpPr>
            <p:cNvPr id="22" name="כוכב עם 5 פינות 21"/>
            <p:cNvSpPr/>
            <p:nvPr/>
          </p:nvSpPr>
          <p:spPr>
            <a:xfrm rot="20206049">
              <a:off x="7665705" y="4797028"/>
              <a:ext cx="374140" cy="374140"/>
            </a:xfrm>
            <a:prstGeom prst="star5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dirty="0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803029" y="2205867"/>
            <a:ext cx="3389069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4. כעט ניתן לשים </a:t>
            </a:r>
            <a:r>
              <a:rPr lang="en-US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WP</a:t>
            </a:r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 בכל חלק בדף שנרצה</a:t>
            </a:r>
          </a:p>
        </p:txBody>
      </p:sp>
      <p:grpSp>
        <p:nvGrpSpPr>
          <p:cNvPr id="31" name="קבוצה 30"/>
          <p:cNvGrpSpPr/>
          <p:nvPr/>
        </p:nvGrpSpPr>
        <p:grpSpPr>
          <a:xfrm>
            <a:off x="791831" y="2768730"/>
            <a:ext cx="3380716" cy="2417543"/>
            <a:chOff x="251484" y="2768730"/>
            <a:chExt cx="3380716" cy="2417543"/>
          </a:xfrm>
        </p:grpSpPr>
        <p:pic>
          <p:nvPicPr>
            <p:cNvPr id="25" name="תמונה 24"/>
            <p:cNvPicPr>
              <a:picLocks noChangeAspect="1"/>
            </p:cNvPicPr>
            <p:nvPr/>
          </p:nvPicPr>
          <p:blipFill rotWithShape="1">
            <a:blip r:embed="rId6"/>
            <a:srcRect l="1" r="900" b="26586"/>
            <a:stretch/>
          </p:blipFill>
          <p:spPr>
            <a:xfrm>
              <a:off x="251484" y="2768730"/>
              <a:ext cx="3380716" cy="2417543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7" name="מלבן 26"/>
            <p:cNvSpPr/>
            <p:nvPr/>
          </p:nvSpPr>
          <p:spPr>
            <a:xfrm>
              <a:off x="283937" y="3326982"/>
              <a:ext cx="3314131" cy="559218"/>
            </a:xfrm>
            <a:prstGeom prst="rect">
              <a:avLst/>
            </a:prstGeom>
            <a:noFill/>
            <a:ln w="19050">
              <a:solidFill>
                <a:srgbClr val="FF0000">
                  <a:alpha val="6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8" name="מלבן 27"/>
            <p:cNvSpPr/>
            <p:nvPr/>
          </p:nvSpPr>
          <p:spPr>
            <a:xfrm>
              <a:off x="283937" y="4521180"/>
              <a:ext cx="3314131" cy="559218"/>
            </a:xfrm>
            <a:prstGeom prst="rect">
              <a:avLst/>
            </a:prstGeom>
            <a:noFill/>
            <a:ln w="19050">
              <a:solidFill>
                <a:srgbClr val="FF0000">
                  <a:alpha val="6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9" name="מלבן 28"/>
            <p:cNvSpPr/>
            <p:nvPr/>
          </p:nvSpPr>
          <p:spPr>
            <a:xfrm>
              <a:off x="283936" y="3924081"/>
              <a:ext cx="1535339" cy="559218"/>
            </a:xfrm>
            <a:prstGeom prst="rect">
              <a:avLst/>
            </a:prstGeom>
            <a:noFill/>
            <a:ln w="19050">
              <a:solidFill>
                <a:srgbClr val="FF0000">
                  <a:alpha val="6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0" name="מלבן 29"/>
            <p:cNvSpPr/>
            <p:nvPr/>
          </p:nvSpPr>
          <p:spPr>
            <a:xfrm>
              <a:off x="1962151" y="3924081"/>
              <a:ext cx="1635918" cy="559218"/>
            </a:xfrm>
            <a:prstGeom prst="rect">
              <a:avLst/>
            </a:prstGeom>
            <a:noFill/>
            <a:ln w="19050">
              <a:solidFill>
                <a:srgbClr val="FF0000">
                  <a:alpha val="6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142819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82084" y="371561"/>
            <a:ext cx="4640462" cy="98488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לאחר שהעתקנו את הקוד המוכן, כדי להוסיף את הכישוף לדף שנרצה, נבצע את השלבים הבאים:</a:t>
            </a: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flipH="1">
            <a:off x="5252839" y="308986"/>
            <a:ext cx="6939161" cy="769441"/>
          </a:xfrm>
          <a:prstGeom prst="homePlate">
            <a:avLst/>
          </a:prstGeom>
          <a:solidFill>
            <a:srgbClr val="061B75"/>
          </a:solidFill>
        </p:spPr>
        <p:txBody>
          <a:bodyPr wrap="square" rtlCol="1">
            <a:spAutoFit/>
          </a:bodyPr>
          <a:lstStyle/>
          <a:p>
            <a:pPr algn="ctr"/>
            <a:r>
              <a:rPr lang="he-IL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איך להוסיף כישוף לאתר שלכם</a:t>
            </a:r>
          </a:p>
        </p:txBody>
      </p:sp>
      <p:grpSp>
        <p:nvGrpSpPr>
          <p:cNvPr id="33" name="קבוצה 32"/>
          <p:cNvGrpSpPr/>
          <p:nvPr/>
        </p:nvGrpSpPr>
        <p:grpSpPr>
          <a:xfrm>
            <a:off x="8910360" y="1441057"/>
            <a:ext cx="2817113" cy="959621"/>
            <a:chOff x="8445260" y="1843683"/>
            <a:chExt cx="2817113" cy="959621"/>
          </a:xfrm>
        </p:grpSpPr>
        <p:grpSp>
          <p:nvGrpSpPr>
            <p:cNvPr id="29" name="קבוצה 28"/>
            <p:cNvGrpSpPr/>
            <p:nvPr/>
          </p:nvGrpSpPr>
          <p:grpSpPr>
            <a:xfrm>
              <a:off x="8445260" y="1843683"/>
              <a:ext cx="2817113" cy="950994"/>
              <a:chOff x="8244083" y="1843683"/>
              <a:chExt cx="2817113" cy="950994"/>
            </a:xfrm>
          </p:grpSpPr>
          <p:pic>
            <p:nvPicPr>
              <p:cNvPr id="27" name="תמונה 26"/>
              <p:cNvPicPr>
                <a:picLocks noChangeAspect="1"/>
              </p:cNvPicPr>
              <p:nvPr/>
            </p:nvPicPr>
            <p:blipFill rotWithShape="1">
              <a:blip r:embed="rId2"/>
              <a:srcRect l="8740" t="1" b="11090"/>
              <a:stretch/>
            </p:blipFill>
            <p:spPr>
              <a:xfrm>
                <a:off x="9947349" y="2506704"/>
                <a:ext cx="799821" cy="287973"/>
              </a:xfrm>
              <a:prstGeom prst="rect">
                <a:avLst/>
              </a:prstGeom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28" name="TextBox 27"/>
              <p:cNvSpPr txBox="1"/>
              <p:nvPr/>
            </p:nvSpPr>
            <p:spPr>
              <a:xfrm>
                <a:off x="8244083" y="1843683"/>
                <a:ext cx="2817113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1">
                <a:spAutoFit/>
              </a:bodyPr>
              <a:lstStyle/>
              <a:p>
                <a:r>
                  <a:rPr lang="he-IL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1. נלחץ על כפתור "דף" </a:t>
                </a:r>
                <a:r>
                  <a:rPr lang="en-US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/>
                </a:r>
                <a:br>
                  <a:rPr lang="en-US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</a:br>
                <a:r>
                  <a:rPr lang="he-IL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בצד ימין למעלה של הדף</a:t>
                </a:r>
              </a:p>
            </p:txBody>
          </p:sp>
        </p:grpSp>
        <p:sp>
          <p:nvSpPr>
            <p:cNvPr id="30" name="מלבן 29"/>
            <p:cNvSpPr/>
            <p:nvPr/>
          </p:nvSpPr>
          <p:spPr>
            <a:xfrm>
              <a:off x="10139896" y="2515331"/>
              <a:ext cx="404813" cy="28797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6" name="קבוצה 35"/>
          <p:cNvGrpSpPr/>
          <p:nvPr/>
        </p:nvGrpSpPr>
        <p:grpSpPr>
          <a:xfrm>
            <a:off x="9156801" y="2586473"/>
            <a:ext cx="2570672" cy="1032927"/>
            <a:chOff x="8691701" y="3018373"/>
            <a:chExt cx="2570672" cy="1032927"/>
          </a:xfrm>
        </p:grpSpPr>
        <p:pic>
          <p:nvPicPr>
            <p:cNvPr id="31" name="תמונה 30"/>
            <p:cNvPicPr>
              <a:picLocks noChangeAspect="1"/>
            </p:cNvPicPr>
            <p:nvPr/>
          </p:nvPicPr>
          <p:blipFill rotWithShape="1">
            <a:blip r:embed="rId3"/>
            <a:srcRect l="8480" b="5678"/>
            <a:stretch/>
          </p:blipFill>
          <p:spPr>
            <a:xfrm>
              <a:off x="10512424" y="3431307"/>
              <a:ext cx="435923" cy="619993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2" name="TextBox 31"/>
            <p:cNvSpPr txBox="1"/>
            <p:nvPr/>
          </p:nvSpPr>
          <p:spPr>
            <a:xfrm>
              <a:off x="8691701" y="3018373"/>
              <a:ext cx="2570672" cy="41293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ts val="2700"/>
                </a:lnSpc>
              </a:pPr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2. נלחץ על כפתור "ערוך"</a:t>
              </a:r>
            </a:p>
          </p:txBody>
        </p:sp>
      </p:grpSp>
      <p:grpSp>
        <p:nvGrpSpPr>
          <p:cNvPr id="45" name="קבוצה 44"/>
          <p:cNvGrpSpPr/>
          <p:nvPr/>
        </p:nvGrpSpPr>
        <p:grpSpPr>
          <a:xfrm>
            <a:off x="9456162" y="3811640"/>
            <a:ext cx="2271311" cy="724372"/>
            <a:chOff x="8991062" y="4196847"/>
            <a:chExt cx="2271311" cy="724372"/>
          </a:xfrm>
        </p:grpSpPr>
        <p:grpSp>
          <p:nvGrpSpPr>
            <p:cNvPr id="37" name="קבוצה 36"/>
            <p:cNvGrpSpPr/>
            <p:nvPr/>
          </p:nvGrpSpPr>
          <p:grpSpPr>
            <a:xfrm>
              <a:off x="8991062" y="4196847"/>
              <a:ext cx="2271311" cy="724372"/>
              <a:chOff x="8991062" y="4240238"/>
              <a:chExt cx="2271311" cy="724372"/>
            </a:xfrm>
          </p:grpSpPr>
          <p:pic>
            <p:nvPicPr>
              <p:cNvPr id="34" name="תמונה 33"/>
              <p:cNvPicPr>
                <a:picLocks noChangeAspect="1"/>
              </p:cNvPicPr>
              <p:nvPr/>
            </p:nvPicPr>
            <p:blipFill rotWithShape="1">
              <a:blip r:embed="rId4"/>
              <a:srcRect t="5840"/>
              <a:stretch/>
            </p:blipFill>
            <p:spPr>
              <a:xfrm>
                <a:off x="8991062" y="4695510"/>
                <a:ext cx="1971950" cy="269100"/>
              </a:xfrm>
              <a:prstGeom prst="rect">
                <a:avLst/>
              </a:prstGeom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35" name="TextBox 34"/>
              <p:cNvSpPr txBox="1"/>
              <p:nvPr/>
            </p:nvSpPr>
            <p:spPr>
              <a:xfrm>
                <a:off x="9497683" y="4240238"/>
                <a:ext cx="1764690" cy="438582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ts val="2700"/>
                  </a:lnSpc>
                </a:pPr>
                <a:r>
                  <a:rPr lang="he-IL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3. נלחץ "הוסף"</a:t>
                </a:r>
              </a:p>
            </p:txBody>
          </p:sp>
        </p:grpSp>
        <p:sp>
          <p:nvSpPr>
            <p:cNvPr id="38" name="מלבן 37"/>
            <p:cNvSpPr/>
            <p:nvPr/>
          </p:nvSpPr>
          <p:spPr>
            <a:xfrm>
              <a:off x="8991062" y="4664044"/>
              <a:ext cx="449541" cy="24525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42" name="קבוצה 41"/>
          <p:cNvGrpSpPr/>
          <p:nvPr/>
        </p:nvGrpSpPr>
        <p:grpSpPr>
          <a:xfrm>
            <a:off x="10153650" y="4908499"/>
            <a:ext cx="1573823" cy="1024683"/>
            <a:chOff x="9688550" y="5294311"/>
            <a:chExt cx="1573823" cy="1024683"/>
          </a:xfrm>
        </p:grpSpPr>
        <p:sp>
          <p:nvSpPr>
            <p:cNvPr id="40" name="TextBox 39"/>
            <p:cNvSpPr txBox="1"/>
            <p:nvPr/>
          </p:nvSpPr>
          <p:spPr>
            <a:xfrm>
              <a:off x="9688550" y="5294311"/>
              <a:ext cx="1573823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rtl="0"/>
              <a:r>
                <a:rPr lang="en-US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“Web Part” </a:t>
              </a:r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.</a:t>
              </a:r>
              <a:r>
                <a:rPr lang="en-US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4</a:t>
              </a:r>
            </a:p>
          </p:txBody>
        </p:sp>
        <p:pic>
          <p:nvPicPr>
            <p:cNvPr id="41" name="תמונה 40"/>
            <p:cNvPicPr>
              <a:picLocks noChangeAspect="1"/>
            </p:cNvPicPr>
            <p:nvPr/>
          </p:nvPicPr>
          <p:blipFill rotWithShape="1">
            <a:blip r:embed="rId5"/>
            <a:srcRect l="4468" t="4323" r="-319" b="6335"/>
            <a:stretch/>
          </p:blipFill>
          <p:spPr>
            <a:xfrm>
              <a:off x="10544710" y="5663643"/>
              <a:ext cx="420027" cy="655351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8" name="קבוצה 57"/>
          <p:cNvGrpSpPr/>
          <p:nvPr/>
        </p:nvGrpSpPr>
        <p:grpSpPr>
          <a:xfrm>
            <a:off x="5482315" y="1440156"/>
            <a:ext cx="3565739" cy="2378149"/>
            <a:chOff x="4116175" y="1843683"/>
            <a:chExt cx="3565739" cy="2378149"/>
          </a:xfrm>
        </p:grpSpPr>
        <p:grpSp>
          <p:nvGrpSpPr>
            <p:cNvPr id="46" name="קבוצה 45"/>
            <p:cNvGrpSpPr/>
            <p:nvPr/>
          </p:nvGrpSpPr>
          <p:grpSpPr>
            <a:xfrm>
              <a:off x="4116175" y="1843683"/>
              <a:ext cx="3565739" cy="2378149"/>
              <a:chOff x="4116174" y="1912932"/>
              <a:chExt cx="3565739" cy="2378149"/>
            </a:xfrm>
          </p:grpSpPr>
          <p:pic>
            <p:nvPicPr>
              <p:cNvPr id="43" name="תמונה 4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46081" y="2608083"/>
                <a:ext cx="2653436" cy="1682998"/>
              </a:xfrm>
              <a:prstGeom prst="rect">
                <a:avLst/>
              </a:prstGeom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44" name="TextBox 43"/>
              <p:cNvSpPr txBox="1"/>
              <p:nvPr/>
            </p:nvSpPr>
            <p:spPr>
              <a:xfrm>
                <a:off x="4116174" y="1912932"/>
                <a:ext cx="3565739" cy="646331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he-IL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5. תחת קטגוריות, נלחץ על "מדיה ותוכן"</a:t>
                </a:r>
                <a:r>
                  <a:rPr lang="en-US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/>
                </a:r>
                <a:br>
                  <a:rPr lang="en-US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</a:br>
                <a:r>
                  <a:rPr lang="he-IL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   ולאחר מכן "עורך  קבצי </a:t>
                </a:r>
                <a:r>
                  <a:rPr lang="en-US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Script</a:t>
                </a:r>
                <a:r>
                  <a:rPr lang="he-IL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" </a:t>
                </a:r>
                <a:endParaRPr lang="en-US" dirty="0"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</p:txBody>
          </p:sp>
        </p:grpSp>
        <p:cxnSp>
          <p:nvCxnSpPr>
            <p:cNvPr id="48" name="מחבר ישר 47"/>
            <p:cNvCxnSpPr/>
            <p:nvPr/>
          </p:nvCxnSpPr>
          <p:spPr>
            <a:xfrm>
              <a:off x="6779303" y="3549989"/>
              <a:ext cx="559593" cy="476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מחבר ישר 52"/>
            <p:cNvCxnSpPr/>
            <p:nvPr/>
          </p:nvCxnSpPr>
          <p:spPr>
            <a:xfrm>
              <a:off x="5474378" y="3859555"/>
              <a:ext cx="759481" cy="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קבוצה 63"/>
          <p:cNvGrpSpPr/>
          <p:nvPr/>
        </p:nvGrpSpPr>
        <p:grpSpPr>
          <a:xfrm>
            <a:off x="6897970" y="4015789"/>
            <a:ext cx="2149133" cy="744878"/>
            <a:chOff x="5624704" y="4648791"/>
            <a:chExt cx="2149133" cy="744878"/>
          </a:xfrm>
        </p:grpSpPr>
        <p:sp>
          <p:nvSpPr>
            <p:cNvPr id="59" name="TextBox 58"/>
            <p:cNvSpPr txBox="1"/>
            <p:nvPr/>
          </p:nvSpPr>
          <p:spPr>
            <a:xfrm>
              <a:off x="6124575" y="4648791"/>
              <a:ext cx="1649262" cy="43858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ts val="2700"/>
                </a:lnSpc>
              </a:pPr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6. נלחץ "הוסף"</a:t>
              </a:r>
            </a:p>
          </p:txBody>
        </p:sp>
        <p:pic>
          <p:nvPicPr>
            <p:cNvPr id="62" name="תמונה 61"/>
            <p:cNvPicPr>
              <a:picLocks noChangeAspect="1"/>
            </p:cNvPicPr>
            <p:nvPr/>
          </p:nvPicPr>
          <p:blipFill rotWithShape="1">
            <a:blip r:embed="rId7"/>
            <a:srcRect t="5274" b="10122"/>
            <a:stretch/>
          </p:blipFill>
          <p:spPr>
            <a:xfrm>
              <a:off x="5624704" y="5100775"/>
              <a:ext cx="1840721" cy="29289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3" name="מלבן 62"/>
            <p:cNvSpPr/>
            <p:nvPr/>
          </p:nvSpPr>
          <p:spPr>
            <a:xfrm>
              <a:off x="6598400" y="5112686"/>
              <a:ext cx="851453" cy="26907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76" name="קבוצה 75"/>
          <p:cNvGrpSpPr/>
          <p:nvPr/>
        </p:nvGrpSpPr>
        <p:grpSpPr>
          <a:xfrm>
            <a:off x="1929785" y="1444714"/>
            <a:ext cx="3134158" cy="1019890"/>
            <a:chOff x="1062797" y="3362568"/>
            <a:chExt cx="3134158" cy="1019890"/>
          </a:xfrm>
        </p:grpSpPr>
        <p:sp>
          <p:nvSpPr>
            <p:cNvPr id="73" name="TextBox 72"/>
            <p:cNvSpPr txBox="1"/>
            <p:nvPr/>
          </p:nvSpPr>
          <p:spPr>
            <a:xfrm>
              <a:off x="1337942" y="3362568"/>
              <a:ext cx="2859013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8. נלחץ "ערוך מקטע"</a:t>
              </a:r>
            </a:p>
            <a:p>
              <a:endParaRPr lang="he-IL" dirty="0"/>
            </a:p>
          </p:txBody>
        </p:sp>
        <p:pic>
          <p:nvPicPr>
            <p:cNvPr id="74" name="תמונה 73"/>
            <p:cNvPicPr>
              <a:picLocks noChangeAspect="1"/>
            </p:cNvPicPr>
            <p:nvPr/>
          </p:nvPicPr>
          <p:blipFill rotWithShape="1">
            <a:blip r:embed="rId8"/>
            <a:srcRect t="27601" b="24088"/>
            <a:stretch/>
          </p:blipFill>
          <p:spPr>
            <a:xfrm>
              <a:off x="1062797" y="3777620"/>
              <a:ext cx="2851762" cy="604838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75" name="מלבן 74"/>
            <p:cNvSpPr/>
            <p:nvPr/>
          </p:nvSpPr>
          <p:spPr>
            <a:xfrm>
              <a:off x="1092339" y="4061142"/>
              <a:ext cx="755511" cy="26907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83" name="קבוצה 82"/>
          <p:cNvGrpSpPr/>
          <p:nvPr/>
        </p:nvGrpSpPr>
        <p:grpSpPr>
          <a:xfrm>
            <a:off x="1706266" y="2792940"/>
            <a:ext cx="3357677" cy="1952524"/>
            <a:chOff x="782010" y="3050746"/>
            <a:chExt cx="3357677" cy="1952524"/>
          </a:xfrm>
        </p:grpSpPr>
        <p:sp>
          <p:nvSpPr>
            <p:cNvPr id="78" name="TextBox 77"/>
            <p:cNvSpPr txBox="1"/>
            <p:nvPr/>
          </p:nvSpPr>
          <p:spPr>
            <a:xfrm>
              <a:off x="782010" y="3050746"/>
              <a:ext cx="3357677" cy="92333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9. בחלונית הטקסט נוסיף את </a:t>
              </a:r>
              <a:r>
                <a:rPr lang="en-US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/>
              </a:r>
              <a:br>
                <a:rPr lang="en-US" dirty="0">
                  <a:latin typeface="Calibri Light" panose="020F0302020204030204" pitchFamily="34" charset="0"/>
                  <a:cs typeface="Calibri Light" panose="020F0302020204030204" pitchFamily="34" charset="0"/>
                </a:rPr>
              </a:br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   הקוד שקיבלנו ונלחץ על "הוסף"</a:t>
              </a:r>
            </a:p>
            <a:p>
              <a:endParaRPr lang="he-IL" dirty="0"/>
            </a:p>
          </p:txBody>
        </p:sp>
        <p:pic>
          <p:nvPicPr>
            <p:cNvPr id="79" name="תמונה 7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43077" y="3769347"/>
              <a:ext cx="2888607" cy="1233923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0" name="מלבן 79"/>
            <p:cNvSpPr/>
            <p:nvPr/>
          </p:nvSpPr>
          <p:spPr>
            <a:xfrm>
              <a:off x="1395154" y="4748131"/>
              <a:ext cx="376077" cy="20320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cxnSp>
          <p:nvCxnSpPr>
            <p:cNvPr id="81" name="מחבר ישר 80"/>
            <p:cNvCxnSpPr/>
            <p:nvPr/>
          </p:nvCxnSpPr>
          <p:spPr>
            <a:xfrm>
              <a:off x="3419219" y="4330802"/>
              <a:ext cx="309518" cy="219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קבוצה 90"/>
          <p:cNvGrpSpPr/>
          <p:nvPr/>
        </p:nvGrpSpPr>
        <p:grpSpPr>
          <a:xfrm>
            <a:off x="2029619" y="5111421"/>
            <a:ext cx="3154314" cy="1096948"/>
            <a:chOff x="1725258" y="5108800"/>
            <a:chExt cx="3154314" cy="1096948"/>
          </a:xfrm>
        </p:grpSpPr>
        <p:pic>
          <p:nvPicPr>
            <p:cNvPr id="84" name="תמונה 8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725258" y="5511410"/>
              <a:ext cx="409632" cy="666843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85" name="תמונה 84"/>
            <p:cNvPicPr>
              <a:picLocks noChangeAspect="1"/>
            </p:cNvPicPr>
            <p:nvPr/>
          </p:nvPicPr>
          <p:blipFill rotWithShape="1">
            <a:blip r:embed="rId11"/>
            <a:srcRect l="7992"/>
            <a:stretch/>
          </p:blipFill>
          <p:spPr>
            <a:xfrm>
              <a:off x="2465440" y="5511410"/>
              <a:ext cx="1998970" cy="694338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6" name="TextBox 85"/>
            <p:cNvSpPr txBox="1"/>
            <p:nvPr/>
          </p:nvSpPr>
          <p:spPr>
            <a:xfrm>
              <a:off x="2329294" y="5108800"/>
              <a:ext cx="2550278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10. נלחץ "אישור"  -&gt; "שמור"</a:t>
              </a:r>
            </a:p>
            <a:p>
              <a:endParaRPr lang="he-IL" dirty="0"/>
            </a:p>
          </p:txBody>
        </p:sp>
        <p:cxnSp>
          <p:nvCxnSpPr>
            <p:cNvPr id="88" name="מחבר חץ ישר 87"/>
            <p:cNvCxnSpPr/>
            <p:nvPr/>
          </p:nvCxnSpPr>
          <p:spPr>
            <a:xfrm flipH="1">
              <a:off x="2141583" y="5631415"/>
              <a:ext cx="323857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מלבן 89"/>
            <p:cNvSpPr/>
            <p:nvPr/>
          </p:nvSpPr>
          <p:spPr>
            <a:xfrm>
              <a:off x="3689134" y="5975052"/>
              <a:ext cx="481499" cy="20320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96" name="קבוצה 95"/>
          <p:cNvGrpSpPr/>
          <p:nvPr/>
        </p:nvGrpSpPr>
        <p:grpSpPr>
          <a:xfrm>
            <a:off x="5258243" y="5079625"/>
            <a:ext cx="3788860" cy="1448759"/>
            <a:chOff x="5258243" y="5079625"/>
            <a:chExt cx="3788860" cy="1448759"/>
          </a:xfrm>
        </p:grpSpPr>
        <p:grpSp>
          <p:nvGrpSpPr>
            <p:cNvPr id="77" name="קבוצה 76"/>
            <p:cNvGrpSpPr/>
            <p:nvPr/>
          </p:nvGrpSpPr>
          <p:grpSpPr>
            <a:xfrm>
              <a:off x="5258243" y="5079625"/>
              <a:ext cx="3788860" cy="1448759"/>
              <a:chOff x="408095" y="1850974"/>
              <a:chExt cx="3788860" cy="1448759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762206" y="1850974"/>
                <a:ext cx="3434749" cy="92333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he-IL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7. על גבי ה</a:t>
                </a:r>
                <a:r>
                  <a:rPr lang="en-US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WP</a:t>
                </a:r>
                <a:r>
                  <a:rPr lang="he-IL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שנוצר, נלחץ </a:t>
                </a:r>
                <a:r>
                  <a:rPr lang="en-US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/>
                </a:r>
                <a:br>
                  <a:rPr lang="en-US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</a:br>
                <a:r>
                  <a:rPr lang="he-IL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    על הפקד -&gt; עריכת </a:t>
                </a:r>
                <a:r>
                  <a:rPr lang="en-US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Web Part</a:t>
                </a:r>
              </a:p>
              <a:p>
                <a:endParaRPr lang="he-IL" dirty="0"/>
              </a:p>
            </p:txBody>
          </p:sp>
          <p:pic>
            <p:nvPicPr>
              <p:cNvPr id="66" name="תמונה 65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12411" y="2561686"/>
                <a:ext cx="941254" cy="736018"/>
              </a:xfrm>
              <a:prstGeom prst="rect">
                <a:avLst/>
              </a:prstGeom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67" name="תמונה 66"/>
              <p:cNvPicPr>
                <a:picLocks noChangeAspect="1"/>
              </p:cNvPicPr>
              <p:nvPr/>
            </p:nvPicPr>
            <p:blipFill rotWithShape="1">
              <a:blip r:embed="rId13"/>
              <a:srcRect t="28482" b="24516"/>
              <a:stretch/>
            </p:blipFill>
            <p:spPr>
              <a:xfrm>
                <a:off x="1661455" y="2561686"/>
                <a:ext cx="2253104" cy="409576"/>
              </a:xfrm>
              <a:prstGeom prst="rect">
                <a:avLst/>
              </a:prstGeom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71" name="מלבן 70"/>
              <p:cNvSpPr/>
              <p:nvPr/>
            </p:nvSpPr>
            <p:spPr>
              <a:xfrm>
                <a:off x="408095" y="3030661"/>
                <a:ext cx="945570" cy="26907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2" name="מלבן 71"/>
              <p:cNvSpPr/>
              <p:nvPr/>
            </p:nvSpPr>
            <p:spPr>
              <a:xfrm>
                <a:off x="1847850" y="2626550"/>
                <a:ext cx="150019" cy="15592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cxnSp>
          <p:nvCxnSpPr>
            <p:cNvPr id="95" name="מחבר חץ ישר 94"/>
            <p:cNvCxnSpPr/>
            <p:nvPr/>
          </p:nvCxnSpPr>
          <p:spPr>
            <a:xfrm flipH="1">
              <a:off x="6187746" y="5895976"/>
              <a:ext cx="323857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מלבן מעוגל 96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</p:spTree>
    <p:extLst>
      <p:ext uri="{BB962C8B-B14F-4D97-AF65-F5344CB8AC3E}">
        <p14:creationId xmlns:p14="http://schemas.microsoft.com/office/powerpoint/2010/main" val="14886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055743" y="1749905"/>
            <a:ext cx="4730696" cy="39703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כאשר נפתח כישוף, יעלה דף ובו ניתן להזין את כל ההגדרות של אותו כישוף.</a:t>
            </a:r>
          </a:p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כאשר מדובר בהוספה של אובייקט, יש למלא את כל ההגדרות ורק לאחר מכן ללחוץ על "הוסף".</a:t>
            </a: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בתחתית הדף תוצג תצוגה מקדימה של אותו כישוף.</a:t>
            </a: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לאחר שנסיים למלא את כל ההגדרות, נוכל ללחוץ על כפתור "העתק קוד" שמופיע ליד תיבת הטקסט, כפתור זה מעתיק באופן אוטומטי את הקוד כך שנוכל להדביק אותו באתר.</a:t>
            </a:r>
          </a:p>
        </p:txBody>
      </p:sp>
      <p:grpSp>
        <p:nvGrpSpPr>
          <p:cNvPr id="2" name="קבוצה 1"/>
          <p:cNvGrpSpPr/>
          <p:nvPr/>
        </p:nvGrpSpPr>
        <p:grpSpPr>
          <a:xfrm>
            <a:off x="2214962" y="519684"/>
            <a:ext cx="7762076" cy="769441"/>
            <a:chOff x="1640793" y="519684"/>
            <a:chExt cx="7246125" cy="769441"/>
          </a:xfrm>
        </p:grpSpPr>
        <p:sp>
          <p:nvSpPr>
            <p:cNvPr id="4" name="TextBox 3"/>
            <p:cNvSpPr txBox="1"/>
            <p:nvPr/>
          </p:nvSpPr>
          <p:spPr>
            <a:xfrm flipH="1">
              <a:off x="1640793" y="519684"/>
              <a:ext cx="6828806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איך להוסיף כישוף לאתר שלכם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58112" y="519684"/>
              <a:ext cx="6828806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איך להוסיף כישוף לאתר שלכם</a:t>
              </a:r>
            </a:p>
          </p:txBody>
        </p:sp>
      </p:grpSp>
      <p:pic>
        <p:nvPicPr>
          <p:cNvPr id="6" name="תמונה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765" y="5728433"/>
            <a:ext cx="3162300" cy="52221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תמונה 2"/>
          <p:cNvPicPr>
            <a:picLocks noChangeAspect="1"/>
          </p:cNvPicPr>
          <p:nvPr/>
        </p:nvPicPr>
        <p:blipFill rotWithShape="1">
          <a:blip r:embed="rId3"/>
          <a:srcRect t="6442"/>
          <a:stretch/>
        </p:blipFill>
        <p:spPr>
          <a:xfrm>
            <a:off x="2104371" y="1790700"/>
            <a:ext cx="3951372" cy="460468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מלבן 10"/>
          <p:cNvSpPr/>
          <p:nvPr/>
        </p:nvSpPr>
        <p:spPr>
          <a:xfrm>
            <a:off x="9867900" y="5822051"/>
            <a:ext cx="781050" cy="3349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2" name="תמונה 11"/>
          <p:cNvPicPr>
            <a:picLocks noChangeAspect="1"/>
          </p:cNvPicPr>
          <p:nvPr/>
        </p:nvPicPr>
        <p:blipFill rotWithShape="1">
          <a:blip r:embed="rId3"/>
          <a:srcRect t="72727" b="1"/>
          <a:stretch/>
        </p:blipFill>
        <p:spPr>
          <a:xfrm>
            <a:off x="7948943" y="3544792"/>
            <a:ext cx="2774122" cy="94239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מלבן מעוגל 18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</p:spTree>
    <p:extLst>
      <p:ext uri="{BB962C8B-B14F-4D97-AF65-F5344CB8AC3E}">
        <p14:creationId xmlns:p14="http://schemas.microsoft.com/office/powerpoint/2010/main" val="231202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קבוצה 11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13" name="TextBox 12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טעויות ותקלות נפוצות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981450" y="1419225"/>
            <a:ext cx="6962775" cy="146623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  <a:hlinkClick r:id="rId2" action="ppaction://hlinksldjump"/>
              </a:rPr>
              <a:t>מופיעה תמונה בכישוף שלי שלא אני שמתי</a:t>
            </a:r>
            <a:endParaRPr lang="he-IL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  <a:hlinkClick r:id="rId3" action="ppaction://hlinksldjump"/>
              </a:rPr>
              <a:t>מופיעה לי חלונית "ודא שכל השדות מלאים!"</a:t>
            </a:r>
            <a:endParaRPr lang="he-IL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מלבן מעוגל 6">
            <a:hlinkClick r:id="rId4" action="ppaction://hlinksldjump"/>
          </p:cNvPr>
          <p:cNvSpPr/>
          <p:nvPr/>
        </p:nvSpPr>
        <p:spPr>
          <a:xfrm>
            <a:off x="10514500" y="6209249"/>
            <a:ext cx="1555630" cy="505876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תוכן עניינים</a:t>
            </a:r>
            <a:endParaRPr lang="he-IL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403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קבוצה 11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13" name="TextBox 12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טעויות ותקלות נפוצות</a:t>
              </a:r>
            </a:p>
          </p:txBody>
        </p:sp>
      </p:grpSp>
      <p:pic>
        <p:nvPicPr>
          <p:cNvPr id="1026" name="Picture 2" descr="תמונה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975" y="1765469"/>
            <a:ext cx="1924050" cy="192405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מלבן מעוגל 6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  <p:sp>
        <p:nvSpPr>
          <p:cNvPr id="8" name="מלבן מעוגל 7">
            <a:hlinkClick r:id="rId3" action="ppaction://hlinksldjump"/>
          </p:cNvPr>
          <p:cNvSpPr/>
          <p:nvPr/>
        </p:nvSpPr>
        <p:spPr>
          <a:xfrm>
            <a:off x="9944098" y="6218292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חזור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527270" y="3689519"/>
            <a:ext cx="7137460" cy="19389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רוב הסיכויים שהתמונה המדוברת היא זו,</a:t>
            </a:r>
          </a:p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תמונה זו מצביעה על כך שהקישור ששמתם בתמונה לא תקין.</a:t>
            </a:r>
          </a:p>
          <a:p>
            <a:pPr algn="ctr"/>
            <a:endParaRPr lang="he-IL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he-IL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הפתרון:</a:t>
            </a:r>
          </a:p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וודאו שהלינק ששמתם בשדה "קישור לתמונה" מוביל לתמונה </a:t>
            </a:r>
            <a:r>
              <a:rPr lang="he-IL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אמיתית</a:t>
            </a:r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ותקינה מתוך אתר ה-</a:t>
            </a:r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SP</a:t>
            </a:r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שלכם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27270" y="1327242"/>
            <a:ext cx="713746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מופיעה תמונה בכישוף שלי שלא אני שמתי:</a:t>
            </a:r>
          </a:p>
        </p:txBody>
      </p:sp>
    </p:spTree>
    <p:extLst>
      <p:ext uri="{BB962C8B-B14F-4D97-AF65-F5344CB8AC3E}">
        <p14:creationId xmlns:p14="http://schemas.microsoft.com/office/powerpoint/2010/main" val="222963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קבוצה 11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13" name="TextBox 12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טעויות ותקלות נפוצות</a:t>
              </a:r>
            </a:p>
          </p:txBody>
        </p:sp>
      </p:grpSp>
      <p:pic>
        <p:nvPicPr>
          <p:cNvPr id="3" name="תמונה 2"/>
          <p:cNvPicPr>
            <a:picLocks noChangeAspect="1"/>
          </p:cNvPicPr>
          <p:nvPr/>
        </p:nvPicPr>
        <p:blipFill rotWithShape="1">
          <a:blip r:embed="rId2"/>
          <a:srcRect t="2179"/>
          <a:stretch/>
        </p:blipFill>
        <p:spPr>
          <a:xfrm>
            <a:off x="1886409" y="2937942"/>
            <a:ext cx="8809706" cy="119352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מלבן מעוגל 7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  <p:sp>
        <p:nvSpPr>
          <p:cNvPr id="9" name="מלבן מעוגל 8">
            <a:hlinkClick r:id="rId3" action="ppaction://hlinksldjump"/>
          </p:cNvPr>
          <p:cNvSpPr/>
          <p:nvPr/>
        </p:nvSpPr>
        <p:spPr>
          <a:xfrm>
            <a:off x="9944098" y="6218292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חזור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27270" y="4279300"/>
            <a:ext cx="7137460" cy="19389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אם מופיעה לכם חלונית "ודא שכל השדות מלאים" כנראה שלא מילאתם את כל השדות במלבן שבו לחצתם על "הוסף..."</a:t>
            </a:r>
          </a:p>
          <a:p>
            <a:pPr algn="ctr"/>
            <a:endParaRPr lang="he-IL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he-IL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הפתרון:</a:t>
            </a:r>
          </a:p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לפני שאתם לוחצים על "הוסף..." בדקו שכל השדות (באותו מלבן כהה),</a:t>
            </a:r>
          </a:p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מלאים בכל השדות הנכונים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527270" y="1327242"/>
            <a:ext cx="713746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מופיעה לי חלונית "ודא שכל השדות מלאים!":</a:t>
            </a:r>
          </a:p>
        </p:txBody>
      </p:sp>
      <p:pic>
        <p:nvPicPr>
          <p:cNvPr id="15" name="תמונה 14"/>
          <p:cNvPicPr>
            <a:picLocks noChangeAspect="1"/>
          </p:cNvPicPr>
          <p:nvPr/>
        </p:nvPicPr>
        <p:blipFill rotWithShape="1">
          <a:blip r:embed="rId2"/>
          <a:srcRect l="51784" t="74434" r="41729" b="7611"/>
          <a:stretch/>
        </p:blipFill>
        <p:spPr>
          <a:xfrm>
            <a:off x="3224213" y="4645253"/>
            <a:ext cx="811243" cy="310977"/>
          </a:xfrm>
          <a:prstGeom prst="roundRect">
            <a:avLst>
              <a:gd name="adj" fmla="val 22464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תמונה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654" y="1875184"/>
            <a:ext cx="2791215" cy="7525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8341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055743" y="1749905"/>
            <a:ext cx="4730696" cy="39703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כאשר נפתח כישוף, יעלה דף ובו ניתן להזין את כל ההגדרות של אותו כישוף.</a:t>
            </a:r>
          </a:p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כאשר מדובר בהוספה של אובייקט, יש למלא את כל ההגדרות ורק לאחר מכן ללחוץ על "הוסף".</a:t>
            </a: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בתחתית הדף תוצג תצוגה מקדימה של אותו כישוף.</a:t>
            </a: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לאחר שנסיים למלא את כל ההגדרות, נוכל ללחוץ על כפתור "העתק קוד" שמופיע ליד תיבת הטקסט, כפתור זה מעתיק באופן אוטומטי את הקוד כך שנוכל להדביק אותו באתר.</a:t>
            </a:r>
          </a:p>
        </p:txBody>
      </p:sp>
      <p:grpSp>
        <p:nvGrpSpPr>
          <p:cNvPr id="2" name="קבוצה 1"/>
          <p:cNvGrpSpPr/>
          <p:nvPr/>
        </p:nvGrpSpPr>
        <p:grpSpPr>
          <a:xfrm>
            <a:off x="2214962" y="519684"/>
            <a:ext cx="7762076" cy="769441"/>
            <a:chOff x="1640793" y="519684"/>
            <a:chExt cx="7246125" cy="769441"/>
          </a:xfrm>
        </p:grpSpPr>
        <p:sp>
          <p:nvSpPr>
            <p:cNvPr id="4" name="TextBox 3"/>
            <p:cNvSpPr txBox="1"/>
            <p:nvPr/>
          </p:nvSpPr>
          <p:spPr>
            <a:xfrm flipH="1">
              <a:off x="1640793" y="519684"/>
              <a:ext cx="6828806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איך להוסיף כישוף לאתר שלכם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58112" y="519684"/>
              <a:ext cx="6828806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איך להוסיף כישוף לאתר שלכם</a:t>
              </a:r>
            </a:p>
          </p:txBody>
        </p:sp>
      </p:grpSp>
      <p:pic>
        <p:nvPicPr>
          <p:cNvPr id="6" name="תמונה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765" y="5728433"/>
            <a:ext cx="3162300" cy="52221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תמונה 2"/>
          <p:cNvPicPr>
            <a:picLocks noChangeAspect="1"/>
          </p:cNvPicPr>
          <p:nvPr/>
        </p:nvPicPr>
        <p:blipFill rotWithShape="1">
          <a:blip r:embed="rId3"/>
          <a:srcRect t="6442"/>
          <a:stretch/>
        </p:blipFill>
        <p:spPr>
          <a:xfrm>
            <a:off x="2104371" y="1790700"/>
            <a:ext cx="3951372" cy="460468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מלבן 10"/>
          <p:cNvSpPr/>
          <p:nvPr/>
        </p:nvSpPr>
        <p:spPr>
          <a:xfrm>
            <a:off x="9867900" y="5822051"/>
            <a:ext cx="781050" cy="3349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2" name="תמונה 11"/>
          <p:cNvPicPr>
            <a:picLocks noChangeAspect="1"/>
          </p:cNvPicPr>
          <p:nvPr/>
        </p:nvPicPr>
        <p:blipFill rotWithShape="1">
          <a:blip r:embed="rId3"/>
          <a:srcRect t="72727" b="1"/>
          <a:stretch/>
        </p:blipFill>
        <p:spPr>
          <a:xfrm>
            <a:off x="7948943" y="3544792"/>
            <a:ext cx="2774122" cy="94239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מלבן מעוגל 18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</p:spTree>
    <p:extLst>
      <p:ext uri="{BB962C8B-B14F-4D97-AF65-F5344CB8AC3E}">
        <p14:creationId xmlns:p14="http://schemas.microsoft.com/office/powerpoint/2010/main" val="1990129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קבוצה 11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13" name="TextBox 12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טיפים</a:t>
              </a:r>
            </a:p>
          </p:txBody>
        </p:sp>
      </p:grpSp>
      <p:sp>
        <p:nvSpPr>
          <p:cNvPr id="7" name="מלבן מעוגל 6">
            <a:hlinkClick r:id="rId2" action="ppaction://hlinksldjump"/>
          </p:cNvPr>
          <p:cNvSpPr/>
          <p:nvPr/>
        </p:nvSpPr>
        <p:spPr>
          <a:xfrm>
            <a:off x="10514500" y="6209249"/>
            <a:ext cx="1555630" cy="505876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תוכן עניינים</a:t>
            </a:r>
            <a:endParaRPr lang="he-IL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4" name="קבוצה 3"/>
          <p:cNvGrpSpPr/>
          <p:nvPr/>
        </p:nvGrpSpPr>
        <p:grpSpPr>
          <a:xfrm>
            <a:off x="3618398" y="1847850"/>
            <a:ext cx="4955204" cy="2646878"/>
            <a:chOff x="3618398" y="1847850"/>
            <a:chExt cx="4955204" cy="2646878"/>
          </a:xfrm>
        </p:grpSpPr>
        <p:sp>
          <p:nvSpPr>
            <p:cNvPr id="2" name="TextBox 1"/>
            <p:cNvSpPr txBox="1"/>
            <p:nvPr/>
          </p:nvSpPr>
          <p:spPr>
            <a:xfrm>
              <a:off x="3618398" y="1847850"/>
              <a:ext cx="4955204" cy="2646878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r>
                <a:rPr lang="he-IL" sz="16600" b="1" dirty="0">
                  <a:solidFill>
                    <a:srgbClr val="061B75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בקרוב</a:t>
              </a:r>
              <a:endParaRPr lang="he-IL" sz="6000" b="1" dirty="0">
                <a:solidFill>
                  <a:srgbClr val="061B75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" name="מלבן מעוגל 2"/>
            <p:cNvSpPr/>
            <p:nvPr/>
          </p:nvSpPr>
          <p:spPr>
            <a:xfrm>
              <a:off x="3790951" y="3930650"/>
              <a:ext cx="2511424" cy="104775"/>
            </a:xfrm>
            <a:prstGeom prst="roundRect">
              <a:avLst>
                <a:gd name="adj" fmla="val 50000"/>
              </a:avLst>
            </a:prstGeom>
            <a:solidFill>
              <a:srgbClr val="061B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מעוגל 9"/>
            <p:cNvSpPr/>
            <p:nvPr/>
          </p:nvSpPr>
          <p:spPr>
            <a:xfrm>
              <a:off x="6765924" y="3930649"/>
              <a:ext cx="1724025" cy="104775"/>
            </a:xfrm>
            <a:prstGeom prst="roundRect">
              <a:avLst>
                <a:gd name="adj" fmla="val 50000"/>
              </a:avLst>
            </a:prstGeom>
            <a:solidFill>
              <a:srgbClr val="061B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מעוגל 10"/>
            <p:cNvSpPr/>
            <p:nvPr/>
          </p:nvSpPr>
          <p:spPr>
            <a:xfrm>
              <a:off x="6727825" y="3930648"/>
              <a:ext cx="1441450" cy="104775"/>
            </a:xfrm>
            <a:prstGeom prst="roundRect">
              <a:avLst>
                <a:gd name="adj" fmla="val 0"/>
              </a:avLst>
            </a:prstGeom>
            <a:solidFill>
              <a:srgbClr val="061B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מעוגל 14"/>
            <p:cNvSpPr/>
            <p:nvPr/>
          </p:nvSpPr>
          <p:spPr>
            <a:xfrm>
              <a:off x="4905373" y="3930648"/>
              <a:ext cx="1435101" cy="104775"/>
            </a:xfrm>
            <a:prstGeom prst="roundRect">
              <a:avLst>
                <a:gd name="adj" fmla="val 0"/>
              </a:avLst>
            </a:prstGeom>
            <a:solidFill>
              <a:srgbClr val="061B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508317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קבוצה 11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13" name="TextBox 12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מחולל התמונות</a:t>
              </a:r>
            </a:p>
          </p:txBody>
        </p:sp>
      </p:grpSp>
      <p:sp>
        <p:nvSpPr>
          <p:cNvPr id="7" name="מלבן מעוגל 6">
            <a:hlinkClick r:id="rId2" action="ppaction://hlinksldjump"/>
          </p:cNvPr>
          <p:cNvSpPr/>
          <p:nvPr/>
        </p:nvSpPr>
        <p:spPr>
          <a:xfrm>
            <a:off x="10514500" y="6209249"/>
            <a:ext cx="1555630" cy="505876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תוכן עניינים</a:t>
            </a:r>
            <a:endParaRPr lang="he-IL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8963F876-F9A4-4562-8741-79D0BF0153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6635" r="373" b="3715"/>
          <a:stretch/>
        </p:blipFill>
        <p:spPr>
          <a:xfrm>
            <a:off x="2050918" y="1698172"/>
            <a:ext cx="8090164" cy="4110445"/>
          </a:xfrm>
          <a:prstGeom prst="rect">
            <a:avLst/>
          </a:prstGeom>
        </p:spPr>
      </p:pic>
      <p:sp>
        <p:nvSpPr>
          <p:cNvPr id="9" name="מלבן 8">
            <a:hlinkClick r:id="rId4" action="ppaction://hlinksldjump"/>
            <a:extLst>
              <a:ext uri="{FF2B5EF4-FFF2-40B4-BE49-F238E27FC236}">
                <a16:creationId xmlns:a16="http://schemas.microsoft.com/office/drawing/2014/main" id="{409DD3AC-5D30-493F-B3FF-1B449689DFF0}"/>
              </a:ext>
            </a:extLst>
          </p:cNvPr>
          <p:cNvSpPr/>
          <p:nvPr/>
        </p:nvSpPr>
        <p:spPr>
          <a:xfrm>
            <a:off x="7889227" y="1698172"/>
            <a:ext cx="767092" cy="3437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95324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קבוצה 11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13" name="TextBox 12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מחולל התמונות</a:t>
              </a:r>
            </a:p>
          </p:txBody>
        </p:sp>
      </p:grpSp>
      <p:sp>
        <p:nvSpPr>
          <p:cNvPr id="7" name="מלבן מעוגל 6">
            <a:hlinkClick r:id="rId2" action="ppaction://hlinksldjump"/>
          </p:cNvPr>
          <p:cNvSpPr/>
          <p:nvPr/>
        </p:nvSpPr>
        <p:spPr>
          <a:xfrm>
            <a:off x="10514500" y="6209249"/>
            <a:ext cx="1555630" cy="505876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תוכן עניינים</a:t>
            </a:r>
            <a:endParaRPr lang="he-IL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43DF0B-AF47-4FBC-BF6E-8D3583BFE01D}"/>
              </a:ext>
            </a:extLst>
          </p:cNvPr>
          <p:cNvSpPr txBox="1"/>
          <p:nvPr/>
        </p:nvSpPr>
        <p:spPr>
          <a:xfrm>
            <a:off x="1277837" y="1722120"/>
            <a:ext cx="10026849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בכדי לעצב את האתר שלנו בעזרת מחולל הכישופים נרצה להשתמש בתמונות שעיצבנו, בדרך כלל בעזרת </a:t>
            </a:r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Power Point</a:t>
            </a:r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. בכדי להקל על השימוש במחולל הכישופים, פותח </a:t>
            </a:r>
            <a:r>
              <a:rPr lang="he-IL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מחולל התמונות</a:t>
            </a:r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המחולל עוזר לנו לעצב את התמונות שבהן נשתמש במחולל הכישופים, בעזרת מאגר האייקונים שבמערכת, בצורה קלה יותר ומרוכז במקום אחד.</a:t>
            </a:r>
          </a:p>
        </p:txBody>
      </p:sp>
    </p:spTree>
    <p:extLst>
      <p:ext uri="{BB962C8B-B14F-4D97-AF65-F5344CB8AC3E}">
        <p14:creationId xmlns:p14="http://schemas.microsoft.com/office/powerpoint/2010/main" val="3248525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H="1">
            <a:off x="6838949" y="557784"/>
            <a:ext cx="5353049" cy="769441"/>
          </a:xfrm>
          <a:prstGeom prst="homePlate">
            <a:avLst/>
          </a:prstGeom>
          <a:solidFill>
            <a:srgbClr val="061B75"/>
          </a:solidFill>
        </p:spPr>
        <p:txBody>
          <a:bodyPr wrap="square" rtlCol="1">
            <a:spAutoFit/>
          </a:bodyPr>
          <a:lstStyle/>
          <a:p>
            <a:pPr algn="ctr"/>
            <a:r>
              <a:rPr lang="he-IL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תוכן עניינים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81450" y="1419225"/>
            <a:ext cx="6962775" cy="36822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  <a:hlinkClick r:id="rId2" action="ppaction://hlinksldjump"/>
              </a:rPr>
              <a:t>הסבר על דף הבית</a:t>
            </a:r>
            <a:endParaRPr lang="he-IL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  <a:hlinkClick r:id="rId3" action="ppaction://hlinksldjump"/>
              </a:rPr>
              <a:t>איך להוסיף כישוף לאתר שלכם</a:t>
            </a:r>
            <a:endParaRPr lang="he-IL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  <a:hlinkClick r:id="rId4" action="ppaction://hlinksldjump"/>
              </a:rPr>
              <a:t>טעויות ותקלות נפוצות</a:t>
            </a:r>
            <a:endParaRPr lang="he-IL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  <a:hlinkClick r:id="rId5" action="ppaction://hlinksldjump"/>
              </a:rPr>
              <a:t>טיפים</a:t>
            </a:r>
            <a:endParaRPr lang="he-IL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  <a:hlinkClick r:id="rId6" action="ppaction://hlinksldjump"/>
              </a:rPr>
              <a:t>מחולל התמונות</a:t>
            </a:r>
            <a:endParaRPr lang="he-IL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8955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קבוצה 11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13" name="TextBox 12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מחולל התמונות</a:t>
              </a:r>
            </a:p>
          </p:txBody>
        </p:sp>
      </p:grpSp>
      <p:sp>
        <p:nvSpPr>
          <p:cNvPr id="7" name="מלבן מעוגל 6">
            <a:hlinkClick r:id="rId2" action="ppaction://hlinksldjump"/>
          </p:cNvPr>
          <p:cNvSpPr/>
          <p:nvPr/>
        </p:nvSpPr>
        <p:spPr>
          <a:xfrm>
            <a:off x="10514500" y="6209249"/>
            <a:ext cx="1555630" cy="505876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תוכן עניינים</a:t>
            </a:r>
            <a:endParaRPr lang="he-IL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51B9B2B9-BB92-4E45-9741-AE15A0BD6B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958" t="6490" b="4114"/>
          <a:stretch/>
        </p:blipFill>
        <p:spPr>
          <a:xfrm>
            <a:off x="296092" y="1896291"/>
            <a:ext cx="6101034" cy="30654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43DF0B-AF47-4FBC-BF6E-8D3583BFE01D}"/>
              </a:ext>
            </a:extLst>
          </p:cNvPr>
          <p:cNvSpPr txBox="1"/>
          <p:nvPr/>
        </p:nvSpPr>
        <p:spPr>
          <a:xfrm>
            <a:off x="6602439" y="1896291"/>
            <a:ext cx="4730696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כאשר נפתח את מחולל התמונות, יעלה דף ובו ניתן להזין את כל ההגדרות </a:t>
            </a:r>
            <a:r>
              <a:rPr lang="he-IL">
                <a:latin typeface="Calibri Light" panose="020F0302020204030204" pitchFamily="34" charset="0"/>
                <a:cs typeface="Calibri Light" panose="020F0302020204030204" pitchFamily="34" charset="0"/>
              </a:rPr>
              <a:t>של התמונה.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נבחר אייקון מהמאגר או מהמחשב , נשנה את צבע וגודל האייקון.</a:t>
            </a: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91575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קבוצה 11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13" name="TextBox 12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מחולל התמונות</a:t>
              </a:r>
            </a:p>
          </p:txBody>
        </p:sp>
      </p:grpSp>
      <p:sp>
        <p:nvSpPr>
          <p:cNvPr id="7" name="מלבן מעוגל 6">
            <a:hlinkClick r:id="rId2" action="ppaction://hlinksldjump"/>
          </p:cNvPr>
          <p:cNvSpPr/>
          <p:nvPr/>
        </p:nvSpPr>
        <p:spPr>
          <a:xfrm>
            <a:off x="10514500" y="6209249"/>
            <a:ext cx="1555630" cy="505876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תוכן עניינים</a:t>
            </a:r>
            <a:endParaRPr lang="he-IL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43DF0B-AF47-4FBC-BF6E-8D3583BFE01D}"/>
              </a:ext>
            </a:extLst>
          </p:cNvPr>
          <p:cNvSpPr txBox="1"/>
          <p:nvPr/>
        </p:nvSpPr>
        <p:spPr>
          <a:xfrm>
            <a:off x="6602439" y="1896292"/>
            <a:ext cx="4730696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נבחר צבע רקע , צבע ועובי ההיקף וצורתו.</a:t>
            </a: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בצד הדף תוצג תצוגה מקדימה של אותו כישוף.</a:t>
            </a: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לאחר שנסיים למלא את כל ההגדרות, נוכל ללחוץ על כפתור "שמור" שמופיע בתחתית הדף, כפתור זה שומר את האייקון כתמונה.</a:t>
            </a: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CB3266B5-4926-4839-BA84-EE3512F64C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6381" b="3714"/>
          <a:stretch/>
        </p:blipFill>
        <p:spPr>
          <a:xfrm>
            <a:off x="296093" y="1896292"/>
            <a:ext cx="6061558" cy="306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8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קבוצה 11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13" name="TextBox 12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מחולל התמונות</a:t>
              </a:r>
            </a:p>
          </p:txBody>
        </p:sp>
      </p:grpSp>
      <p:sp>
        <p:nvSpPr>
          <p:cNvPr id="7" name="מלבן מעוגל 6">
            <a:hlinkClick r:id="rId2" action="ppaction://hlinksldjump"/>
          </p:cNvPr>
          <p:cNvSpPr/>
          <p:nvPr/>
        </p:nvSpPr>
        <p:spPr>
          <a:xfrm>
            <a:off x="10514500" y="6209249"/>
            <a:ext cx="1555630" cy="505876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תוכן עניינים</a:t>
            </a:r>
            <a:endParaRPr lang="he-IL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866EE7AA-1AE4-4447-9370-DB1B869808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6635" b="3714"/>
          <a:stretch/>
        </p:blipFill>
        <p:spPr>
          <a:xfrm>
            <a:off x="376838" y="1796168"/>
            <a:ext cx="6475799" cy="3265654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4F4FBE43-710C-4DDA-B63A-583EAA4200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62953" r="29464" b="3714"/>
          <a:stretch/>
        </p:blipFill>
        <p:spPr>
          <a:xfrm>
            <a:off x="7189910" y="3507374"/>
            <a:ext cx="3366901" cy="1537064"/>
          </a:xfrm>
          <a:prstGeom prst="rect">
            <a:avLst/>
          </a:prstGeom>
        </p:spPr>
      </p:pic>
      <p:sp>
        <p:nvSpPr>
          <p:cNvPr id="11" name="מלבן 10">
            <a:extLst>
              <a:ext uri="{FF2B5EF4-FFF2-40B4-BE49-F238E27FC236}">
                <a16:creationId xmlns:a16="http://schemas.microsoft.com/office/drawing/2014/main" id="{78B01724-5C2D-46C3-B87A-3B27F7A2072B}"/>
              </a:ext>
            </a:extLst>
          </p:cNvPr>
          <p:cNvSpPr/>
          <p:nvPr/>
        </p:nvSpPr>
        <p:spPr>
          <a:xfrm>
            <a:off x="7189911" y="4798421"/>
            <a:ext cx="987446" cy="2460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מלבן 14">
            <a:extLst>
              <a:ext uri="{FF2B5EF4-FFF2-40B4-BE49-F238E27FC236}">
                <a16:creationId xmlns:a16="http://schemas.microsoft.com/office/drawing/2014/main" id="{65309CB7-903C-41DB-ACDF-3827191189B5}"/>
              </a:ext>
            </a:extLst>
          </p:cNvPr>
          <p:cNvSpPr/>
          <p:nvPr/>
        </p:nvSpPr>
        <p:spPr>
          <a:xfrm>
            <a:off x="7872557" y="4567720"/>
            <a:ext cx="1189727" cy="1850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05F095-94DD-40BD-8329-54B061F82AF2}"/>
              </a:ext>
            </a:extLst>
          </p:cNvPr>
          <p:cNvSpPr txBox="1"/>
          <p:nvPr/>
        </p:nvSpPr>
        <p:spPr>
          <a:xfrm>
            <a:off x="6852637" y="1773222"/>
            <a:ext cx="4730696" cy="20313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לאחר שלחצנו "שמור", האייקון ירד למחשב ויישמר בו כתמונה. בכדי למצוא את התמונה בתיקייה נלחץ על החץ הקטן בכפתור שנפתח בפינה השמאלית בתחתית הדף, ומשם 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“Show in Folder”</a:t>
            </a:r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 . </a:t>
            </a:r>
          </a:p>
          <a:p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נעלה את התמונה לתיקיית התמונות באתר ה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SP</a:t>
            </a:r>
            <a:r>
              <a:rPr lang="he-IL" dirty="0">
                <a:latin typeface="Calibri Light" panose="020F0302020204030204" pitchFamily="34" charset="0"/>
                <a:cs typeface="Calibri Light" panose="020F0302020204030204" pitchFamily="34" charset="0"/>
              </a:rPr>
              <a:t> שלנו ונוכל להשתמש בה במחולל הכישופים.</a:t>
            </a:r>
          </a:p>
          <a:p>
            <a:endParaRPr lang="he-I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24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קבוצה 5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4" name="TextBox 3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הסבר על דף הבית</a:t>
              </a:r>
            </a:p>
          </p:txBody>
        </p:sp>
      </p:grpSp>
      <p:grpSp>
        <p:nvGrpSpPr>
          <p:cNvPr id="8" name="קבוצה 7"/>
          <p:cNvGrpSpPr/>
          <p:nvPr/>
        </p:nvGrpSpPr>
        <p:grpSpPr>
          <a:xfrm>
            <a:off x="6643524" y="6179357"/>
            <a:ext cx="3605096" cy="535768"/>
            <a:chOff x="7115175" y="6096000"/>
            <a:chExt cx="3605096" cy="535768"/>
          </a:xfrm>
        </p:grpSpPr>
        <p:sp>
          <p:nvSpPr>
            <p:cNvPr id="11" name="Freeform 483"/>
            <p:cNvSpPr>
              <a:spLocks/>
            </p:cNvSpPr>
            <p:nvPr/>
          </p:nvSpPr>
          <p:spPr bwMode="auto">
            <a:xfrm>
              <a:off x="10535045" y="6236092"/>
              <a:ext cx="185226" cy="293339"/>
            </a:xfrm>
            <a:custGeom>
              <a:avLst/>
              <a:gdLst>
                <a:gd name="T0" fmla="*/ 132 w 132"/>
                <a:gd name="T1" fmla="*/ 119 h 210"/>
                <a:gd name="T2" fmla="*/ 0 w 132"/>
                <a:gd name="T3" fmla="*/ 0 h 210"/>
                <a:gd name="T4" fmla="*/ 0 w 132"/>
                <a:gd name="T5" fmla="*/ 0 h 210"/>
                <a:gd name="T6" fmla="*/ 0 w 132"/>
                <a:gd name="T7" fmla="*/ 0 h 210"/>
                <a:gd name="T8" fmla="*/ 0 w 132"/>
                <a:gd name="T9" fmla="*/ 0 h 210"/>
                <a:gd name="T10" fmla="*/ 0 w 132"/>
                <a:gd name="T11" fmla="*/ 178 h 210"/>
                <a:gd name="T12" fmla="*/ 45 w 132"/>
                <a:gd name="T13" fmla="*/ 147 h 210"/>
                <a:gd name="T14" fmla="*/ 74 w 132"/>
                <a:gd name="T15" fmla="*/ 210 h 210"/>
                <a:gd name="T16" fmla="*/ 106 w 132"/>
                <a:gd name="T17" fmla="*/ 196 h 210"/>
                <a:gd name="T18" fmla="*/ 78 w 132"/>
                <a:gd name="T19" fmla="*/ 132 h 210"/>
                <a:gd name="T20" fmla="*/ 132 w 132"/>
                <a:gd name="T21" fmla="*/ 11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210">
                  <a:moveTo>
                    <a:pt x="132" y="119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78"/>
                  </a:lnTo>
                  <a:lnTo>
                    <a:pt x="45" y="147"/>
                  </a:lnTo>
                  <a:lnTo>
                    <a:pt x="74" y="210"/>
                  </a:lnTo>
                  <a:lnTo>
                    <a:pt x="106" y="196"/>
                  </a:lnTo>
                  <a:lnTo>
                    <a:pt x="78" y="132"/>
                  </a:lnTo>
                  <a:lnTo>
                    <a:pt x="132" y="119"/>
                  </a:lnTo>
                  <a:close/>
                </a:path>
              </a:pathLst>
            </a:custGeom>
            <a:solidFill>
              <a:srgbClr val="061B75"/>
            </a:solidFill>
            <a:ln>
              <a:noFill/>
            </a:ln>
            <a:scene3d>
              <a:camera prst="orthographicFront">
                <a:rot lat="0" lon="0" rev="600000"/>
              </a:camera>
              <a:lightRig rig="threePt" dir="t"/>
            </a:scene3d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כותרת 1"/>
            <p:cNvSpPr txBox="1">
              <a:spLocks/>
            </p:cNvSpPr>
            <p:nvPr/>
          </p:nvSpPr>
          <p:spPr>
            <a:xfrm>
              <a:off x="7115175" y="6096000"/>
              <a:ext cx="3419870" cy="535768"/>
            </a:xfrm>
            <a:prstGeom prst="rect">
              <a:avLst/>
            </a:prstGeom>
          </p:spPr>
          <p:txBody>
            <a:bodyPr vert="horz" lIns="91440" tIns="45720" rIns="91440" bIns="45720" rtlCol="1" anchor="ctr">
              <a:noAutofit/>
            </a:bodyPr>
            <a:lstStyle>
              <a:lvl1pPr algn="ctr" defTabSz="914400" rtl="1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>
                <a:lnSpc>
                  <a:spcPts val="4500"/>
                </a:lnSpc>
                <a:buClr>
                  <a:srgbClr val="FF9429"/>
                </a:buClr>
              </a:pPr>
              <a:r>
                <a:rPr lang="he-IL" sz="2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לחצו על כל מלבן להסבר על החלק</a:t>
              </a:r>
            </a:p>
          </p:txBody>
        </p:sp>
      </p:grpSp>
      <p:sp>
        <p:nvSpPr>
          <p:cNvPr id="14" name="מלבן מעוגל 13">
            <a:hlinkClick r:id="rId2" action="ppaction://hlinksldjump"/>
          </p:cNvPr>
          <p:cNvSpPr/>
          <p:nvPr/>
        </p:nvSpPr>
        <p:spPr>
          <a:xfrm>
            <a:off x="10514500" y="6209249"/>
            <a:ext cx="1555630" cy="505876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תוכן עניינים</a:t>
            </a:r>
            <a:endParaRPr lang="he-IL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3" name="תמונה 12"/>
          <p:cNvPicPr>
            <a:picLocks noChangeAspect="1"/>
          </p:cNvPicPr>
          <p:nvPr/>
        </p:nvPicPr>
        <p:blipFill rotWithShape="1">
          <a:blip r:embed="rId3"/>
          <a:srcRect l="50027" t="6631" r="-27" b="4480"/>
          <a:stretch/>
        </p:blipFill>
        <p:spPr>
          <a:xfrm>
            <a:off x="2077549" y="1544639"/>
            <a:ext cx="8427426" cy="42137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מלבן 14">
            <a:hlinkClick r:id="rId4" action="ppaction://hlinksldjump"/>
          </p:cNvPr>
          <p:cNvSpPr/>
          <p:nvPr/>
        </p:nvSpPr>
        <p:spPr>
          <a:xfrm>
            <a:off x="8307238" y="1544639"/>
            <a:ext cx="2197738" cy="3318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מלבן 15">
            <a:hlinkClick r:id="rId5" action="ppaction://hlinksldjump"/>
          </p:cNvPr>
          <p:cNvSpPr/>
          <p:nvPr/>
        </p:nvSpPr>
        <p:spPr>
          <a:xfrm>
            <a:off x="3480567" y="3519826"/>
            <a:ext cx="6768053" cy="17316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מלבן 16">
            <a:hlinkClick r:id="rId6" action="ppaction://hlinksldjump"/>
          </p:cNvPr>
          <p:cNvSpPr/>
          <p:nvPr/>
        </p:nvSpPr>
        <p:spPr>
          <a:xfrm>
            <a:off x="2336246" y="3519826"/>
            <a:ext cx="887967" cy="9094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מלבן 17">
            <a:hlinkClick r:id="rId7" action="ppaction://hlinksldjump"/>
          </p:cNvPr>
          <p:cNvSpPr/>
          <p:nvPr/>
        </p:nvSpPr>
        <p:spPr>
          <a:xfrm>
            <a:off x="2077548" y="1544639"/>
            <a:ext cx="1187146" cy="3318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93842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קבוצה 5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4" name="TextBox 3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הסבר על דף הבית</a:t>
              </a:r>
            </a:p>
          </p:txBody>
        </p:sp>
      </p:grpSp>
      <p:sp>
        <p:nvSpPr>
          <p:cNvPr id="30" name="מלבן מעוגל 29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  <p:sp>
        <p:nvSpPr>
          <p:cNvPr id="32" name="מלבן מעוגל 31">
            <a:hlinkClick r:id="rId3" action="ppaction://hlinksldjump"/>
          </p:cNvPr>
          <p:cNvSpPr/>
          <p:nvPr/>
        </p:nvSpPr>
        <p:spPr>
          <a:xfrm>
            <a:off x="9944098" y="6218292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חזור</a:t>
            </a:r>
          </a:p>
        </p:txBody>
      </p:sp>
      <p:grpSp>
        <p:nvGrpSpPr>
          <p:cNvPr id="18" name="קבוצה 17"/>
          <p:cNvGrpSpPr/>
          <p:nvPr/>
        </p:nvGrpSpPr>
        <p:grpSpPr>
          <a:xfrm>
            <a:off x="1508639" y="1861493"/>
            <a:ext cx="8784196" cy="3180019"/>
            <a:chOff x="2602393" y="1680597"/>
            <a:chExt cx="6657844" cy="2410245"/>
          </a:xfrm>
        </p:grpSpPr>
        <p:sp>
          <p:nvSpPr>
            <p:cNvPr id="19" name="TextBox 18"/>
            <p:cNvSpPr txBox="1"/>
            <p:nvPr/>
          </p:nvSpPr>
          <p:spPr>
            <a:xfrm>
              <a:off x="7470776" y="3514040"/>
              <a:ext cx="1789461" cy="48987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 rtl="0"/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דף הבית של מחולל הכישופים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146833" y="3600966"/>
              <a:ext cx="1789461" cy="48987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 rtl="0"/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מצגת הסבר מלאה על מחולל הכישופים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602393" y="3416300"/>
              <a:ext cx="1789461" cy="48987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 rtl="0"/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קישור לקהילת הידע של עץ הדעת</a:t>
              </a:r>
            </a:p>
          </p:txBody>
        </p:sp>
        <p:cxnSp>
          <p:nvCxnSpPr>
            <p:cNvPr id="22" name="מחבר חץ ישר 21"/>
            <p:cNvCxnSpPr/>
            <p:nvPr/>
          </p:nvCxnSpPr>
          <p:spPr>
            <a:xfrm flipH="1">
              <a:off x="3663591" y="2320745"/>
              <a:ext cx="882204" cy="1095555"/>
            </a:xfrm>
            <a:prstGeom prst="straightConnector1">
              <a:avLst/>
            </a:prstGeom>
            <a:ln w="28575">
              <a:solidFill>
                <a:srgbClr val="061B75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חץ ישר 22"/>
            <p:cNvCxnSpPr/>
            <p:nvPr/>
          </p:nvCxnSpPr>
          <p:spPr>
            <a:xfrm>
              <a:off x="7247501" y="2320745"/>
              <a:ext cx="898593" cy="1193295"/>
            </a:xfrm>
            <a:prstGeom prst="straightConnector1">
              <a:avLst/>
            </a:prstGeom>
            <a:ln w="28575">
              <a:solidFill>
                <a:srgbClr val="061B75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חץ ישר 24"/>
            <p:cNvCxnSpPr>
              <a:stCxn id="26" idx="2"/>
              <a:endCxn id="20" idx="0"/>
            </p:cNvCxnSpPr>
            <p:nvPr/>
          </p:nvCxnSpPr>
          <p:spPr>
            <a:xfrm>
              <a:off x="6041564" y="2414329"/>
              <a:ext cx="0" cy="1186637"/>
            </a:xfrm>
            <a:prstGeom prst="straightConnector1">
              <a:avLst/>
            </a:prstGeom>
            <a:ln w="28575">
              <a:solidFill>
                <a:srgbClr val="061B75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26" name="תמונה 25"/>
            <p:cNvPicPr>
              <a:picLocks noChangeAspect="1"/>
            </p:cNvPicPr>
            <p:nvPr/>
          </p:nvPicPr>
          <p:blipFill rotWithShape="1">
            <a:blip r:embed="rId4"/>
            <a:srcRect l="86962" t="6667" r="34" b="86201"/>
            <a:stretch/>
          </p:blipFill>
          <p:spPr>
            <a:xfrm>
              <a:off x="3663591" y="1680597"/>
              <a:ext cx="4755946" cy="73373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812700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/>
          </p:cNvPicPr>
          <p:nvPr/>
        </p:nvPicPr>
        <p:blipFill rotWithShape="1">
          <a:blip r:embed="rId2"/>
          <a:srcRect l="45761" t="35283" r="3111" b="24926"/>
          <a:stretch/>
        </p:blipFill>
        <p:spPr>
          <a:xfrm>
            <a:off x="3930762" y="1652067"/>
            <a:ext cx="4308782" cy="168280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7" name="קבוצה 6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8" name="TextBox 7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הסבר על דף הבית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527270" y="3689519"/>
            <a:ext cx="713746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בחלק זה של הדף יהיו כל סוגי האובייקטים (כישופים) שאפשר להכניס לאתר,</a:t>
            </a:r>
          </a:p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בעת לחיצה עליהם תגיעו לדף אחר בו יהיו כל ההגדרות הרלוונטיות של הכישוף.</a:t>
            </a:r>
          </a:p>
        </p:txBody>
      </p:sp>
      <p:sp>
        <p:nvSpPr>
          <p:cNvPr id="11" name="מלבן מעוגל 10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  <p:sp>
        <p:nvSpPr>
          <p:cNvPr id="13" name="מלבן מעוגל 12">
            <a:hlinkClick r:id="rId3" action="ppaction://hlinksldjump"/>
          </p:cNvPr>
          <p:cNvSpPr/>
          <p:nvPr/>
        </p:nvSpPr>
        <p:spPr>
          <a:xfrm>
            <a:off x="9944098" y="6218292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חזור</a:t>
            </a:r>
          </a:p>
        </p:txBody>
      </p:sp>
    </p:spTree>
    <p:extLst>
      <p:ext uri="{BB962C8B-B14F-4D97-AF65-F5344CB8AC3E}">
        <p14:creationId xmlns:p14="http://schemas.microsoft.com/office/powerpoint/2010/main" val="3008718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קבוצה 5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4" name="TextBox 3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הסבר על דף הבית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527270" y="3689519"/>
            <a:ext cx="713746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זה מכוון המיקום שבו יוצג המקום האידיאלי שאליו כדאי להוסיף את אותו כישוף בתוך האתר שלכם, כלומר, איפה ניתן לשים את הכישוף</a:t>
            </a:r>
          </a:p>
        </p:txBody>
      </p:sp>
      <p:pic>
        <p:nvPicPr>
          <p:cNvPr id="8" name="תמונה 7"/>
          <p:cNvPicPr>
            <a:picLocks noChangeAspect="1"/>
          </p:cNvPicPr>
          <p:nvPr/>
        </p:nvPicPr>
        <p:blipFill rotWithShape="1">
          <a:blip r:embed="rId2"/>
          <a:srcRect l="3067" t="35587" r="86356" b="43640"/>
          <a:stretch/>
        </p:blipFill>
        <p:spPr>
          <a:xfrm>
            <a:off x="5434013" y="1954033"/>
            <a:ext cx="1323976" cy="130489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מלבן מעוגל 8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</p:spTree>
    <p:extLst>
      <p:ext uri="{BB962C8B-B14F-4D97-AF65-F5344CB8AC3E}">
        <p14:creationId xmlns:p14="http://schemas.microsoft.com/office/powerpoint/2010/main" val="4185727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קבוצה 5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4" name="TextBox 3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הסבר על דף הבית</a:t>
              </a:r>
            </a:p>
          </p:txBody>
        </p:sp>
      </p:grpSp>
      <p:grpSp>
        <p:nvGrpSpPr>
          <p:cNvPr id="10" name="קבוצה 9"/>
          <p:cNvGrpSpPr/>
          <p:nvPr/>
        </p:nvGrpSpPr>
        <p:grpSpPr>
          <a:xfrm>
            <a:off x="1353172" y="1954033"/>
            <a:ext cx="9485657" cy="3830864"/>
            <a:chOff x="1353171" y="1477783"/>
            <a:chExt cx="9485657" cy="3830864"/>
          </a:xfrm>
        </p:grpSpPr>
        <p:grpSp>
          <p:nvGrpSpPr>
            <p:cNvPr id="14" name="קבוצה 13"/>
            <p:cNvGrpSpPr/>
            <p:nvPr/>
          </p:nvGrpSpPr>
          <p:grpSpPr>
            <a:xfrm>
              <a:off x="1638302" y="2971339"/>
              <a:ext cx="8915396" cy="1219201"/>
              <a:chOff x="1833564" y="2971339"/>
              <a:chExt cx="8915396" cy="121920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pic>
            <p:nvPicPr>
              <p:cNvPr id="7" name="תמונה 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757613" y="2971340"/>
                <a:ext cx="1219200" cy="1219200"/>
              </a:xfrm>
              <a:prstGeom prst="rect">
                <a:avLst/>
              </a:prstGeom>
              <a:ln>
                <a:solidFill>
                  <a:srgbClr val="061B75"/>
                </a:solidFill>
              </a:ln>
            </p:spPr>
          </p:pic>
          <p:pic>
            <p:nvPicPr>
              <p:cNvPr id="1026" name="Picture 2" descr="תמונה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81662" y="2971339"/>
                <a:ext cx="1219200" cy="1219201"/>
              </a:xfrm>
              <a:prstGeom prst="rect">
                <a:avLst/>
              </a:prstGeom>
              <a:noFill/>
              <a:ln>
                <a:solidFill>
                  <a:srgbClr val="061B75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" name="תמונה 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05711" y="2971340"/>
                <a:ext cx="1219200" cy="1219200"/>
              </a:xfrm>
              <a:prstGeom prst="rect">
                <a:avLst/>
              </a:prstGeom>
              <a:ln>
                <a:solidFill>
                  <a:srgbClr val="061B75"/>
                </a:solidFill>
              </a:ln>
            </p:spPr>
          </p:pic>
          <p:pic>
            <p:nvPicPr>
              <p:cNvPr id="11" name="תמונה 1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29760" y="2971340"/>
                <a:ext cx="1219200" cy="1219200"/>
              </a:xfrm>
              <a:prstGeom prst="rect">
                <a:avLst/>
              </a:prstGeom>
              <a:ln>
                <a:solidFill>
                  <a:srgbClr val="061B75"/>
                </a:solidFill>
              </a:ln>
            </p:spPr>
          </p:pic>
          <p:pic>
            <p:nvPicPr>
              <p:cNvPr id="12" name="תמונה 1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33564" y="2971340"/>
                <a:ext cx="1219200" cy="1219200"/>
              </a:xfrm>
              <a:prstGeom prst="rect">
                <a:avLst/>
              </a:prstGeom>
              <a:ln>
                <a:solidFill>
                  <a:srgbClr val="061B75"/>
                </a:solidFill>
              </a:ln>
            </p:spPr>
          </p:pic>
        </p:grpSp>
        <p:cxnSp>
          <p:nvCxnSpPr>
            <p:cNvPr id="16" name="מחבר חץ ישר 15"/>
            <p:cNvCxnSpPr>
              <a:stCxn id="2" idx="2"/>
              <a:endCxn id="1026" idx="0"/>
            </p:cNvCxnSpPr>
            <p:nvPr/>
          </p:nvCxnSpPr>
          <p:spPr>
            <a:xfrm>
              <a:off x="6096000" y="2782681"/>
              <a:ext cx="0" cy="188658"/>
            </a:xfrm>
            <a:prstGeom prst="straightConnector1">
              <a:avLst/>
            </a:prstGeom>
            <a:ln w="28575">
              <a:solidFill>
                <a:srgbClr val="061B75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מחבר חץ ישר 17"/>
            <p:cNvCxnSpPr>
              <a:endCxn id="8" idx="0"/>
            </p:cNvCxnSpPr>
            <p:nvPr/>
          </p:nvCxnSpPr>
          <p:spPr>
            <a:xfrm>
              <a:off x="6735365" y="2476499"/>
              <a:ext cx="1284684" cy="494841"/>
            </a:xfrm>
            <a:prstGeom prst="straightConnector1">
              <a:avLst/>
            </a:prstGeom>
            <a:ln w="28575">
              <a:solidFill>
                <a:srgbClr val="061B75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חץ ישר 21"/>
            <p:cNvCxnSpPr>
              <a:stCxn id="2" idx="3"/>
              <a:endCxn id="11" idx="0"/>
            </p:cNvCxnSpPr>
            <p:nvPr/>
          </p:nvCxnSpPr>
          <p:spPr>
            <a:xfrm>
              <a:off x="6757988" y="2130232"/>
              <a:ext cx="3186110" cy="841108"/>
            </a:xfrm>
            <a:prstGeom prst="straightConnector1">
              <a:avLst/>
            </a:prstGeom>
            <a:ln w="28575">
              <a:solidFill>
                <a:srgbClr val="061B75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חץ ישר 24"/>
            <p:cNvCxnSpPr>
              <a:endCxn id="7" idx="0"/>
            </p:cNvCxnSpPr>
            <p:nvPr/>
          </p:nvCxnSpPr>
          <p:spPr>
            <a:xfrm flipH="1">
              <a:off x="4171951" y="2476499"/>
              <a:ext cx="1248965" cy="494841"/>
            </a:xfrm>
            <a:prstGeom prst="straightConnector1">
              <a:avLst/>
            </a:prstGeom>
            <a:ln w="28575">
              <a:solidFill>
                <a:srgbClr val="061B75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חץ ישר 25"/>
            <p:cNvCxnSpPr>
              <a:stCxn id="2" idx="1"/>
              <a:endCxn id="12" idx="0"/>
            </p:cNvCxnSpPr>
            <p:nvPr/>
          </p:nvCxnSpPr>
          <p:spPr>
            <a:xfrm flipH="1">
              <a:off x="2247902" y="2130232"/>
              <a:ext cx="3186110" cy="841108"/>
            </a:xfrm>
            <a:prstGeom prst="straightConnector1">
              <a:avLst/>
            </a:prstGeom>
            <a:ln w="28575">
              <a:solidFill>
                <a:srgbClr val="061B75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2" name="תמונה 1"/>
            <p:cNvPicPr>
              <a:picLocks noChangeAspect="1"/>
            </p:cNvPicPr>
            <p:nvPr/>
          </p:nvPicPr>
          <p:blipFill rotWithShape="1">
            <a:blip r:embed="rId7"/>
            <a:srcRect l="3067" t="35587" r="86356" b="43640"/>
            <a:stretch/>
          </p:blipFill>
          <p:spPr>
            <a:xfrm>
              <a:off x="5434012" y="1477783"/>
              <a:ext cx="1323976" cy="1304898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7" name="TextBox 16"/>
            <p:cNvSpPr txBox="1"/>
            <p:nvPr/>
          </p:nvSpPr>
          <p:spPr>
            <a:xfrm>
              <a:off x="9049367" y="4385317"/>
              <a:ext cx="1789461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צד ימין (תוכן ראשי)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990730" y="4385317"/>
              <a:ext cx="2058638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צד שמאל (תוכן משני)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040701" y="4385317"/>
              <a:ext cx="2110598" cy="92333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עיצוב כללי (ניתן לשים בכל מקום בדף) לדוגמא: עיצוב רקע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277220" y="4385317"/>
              <a:ext cx="1789461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אזור תחתון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353171" y="4385317"/>
              <a:ext cx="1789461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he-IL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אזור עליון</a:t>
              </a:r>
            </a:p>
          </p:txBody>
        </p:sp>
      </p:grpSp>
      <p:sp>
        <p:nvSpPr>
          <p:cNvPr id="27" name="מלבן מעוגל 26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  <p:sp>
        <p:nvSpPr>
          <p:cNvPr id="28" name="מלבן מעוגל 27">
            <a:hlinkClick r:id="rId8" action="ppaction://hlinksldjump"/>
          </p:cNvPr>
          <p:cNvSpPr/>
          <p:nvPr/>
        </p:nvSpPr>
        <p:spPr>
          <a:xfrm>
            <a:off x="9944098" y="6218292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חזור</a:t>
            </a:r>
          </a:p>
        </p:txBody>
      </p:sp>
    </p:spTree>
    <p:extLst>
      <p:ext uri="{BB962C8B-B14F-4D97-AF65-F5344CB8AC3E}">
        <p14:creationId xmlns:p14="http://schemas.microsoft.com/office/powerpoint/2010/main" val="3175813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קבוצה 6"/>
          <p:cNvGrpSpPr/>
          <p:nvPr/>
        </p:nvGrpSpPr>
        <p:grpSpPr>
          <a:xfrm>
            <a:off x="3224213" y="519684"/>
            <a:ext cx="5743574" cy="769441"/>
            <a:chOff x="3419476" y="576834"/>
            <a:chExt cx="5743574" cy="769441"/>
          </a:xfrm>
        </p:grpSpPr>
        <p:sp>
          <p:nvSpPr>
            <p:cNvPr id="8" name="TextBox 7"/>
            <p:cNvSpPr txBox="1"/>
            <p:nvPr/>
          </p:nvSpPr>
          <p:spPr>
            <a:xfrm flipH="1">
              <a:off x="3419476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תוכן עניינים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10001" y="576834"/>
              <a:ext cx="5353049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הסבר על דף הבית</a:t>
              </a:r>
            </a:p>
          </p:txBody>
        </p:sp>
      </p:grpSp>
      <p:sp>
        <p:nvSpPr>
          <p:cNvPr id="11" name="מלבן מעוגל 10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  <p:sp>
        <p:nvSpPr>
          <p:cNvPr id="13" name="מלבן מעוגל 12">
            <a:hlinkClick r:id="rId2" action="ppaction://hlinksldjump"/>
          </p:cNvPr>
          <p:cNvSpPr/>
          <p:nvPr/>
        </p:nvSpPr>
        <p:spPr>
          <a:xfrm>
            <a:off x="9944098" y="6218292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חזור</a:t>
            </a:r>
          </a:p>
        </p:txBody>
      </p:sp>
      <p:pic>
        <p:nvPicPr>
          <p:cNvPr id="3" name="תמונה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841" y="1648404"/>
            <a:ext cx="2286319" cy="71447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2527270" y="5176489"/>
            <a:ext cx="713746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כפתור "טעינת כישוף מקוד קיים" יעביר אתכם לדף בו אפשר להדביק כישוף שכבר הכנתם בעבר, ולהמשיך לערוך אותו.</a:t>
            </a:r>
          </a:p>
        </p:txBody>
      </p:sp>
      <p:cxnSp>
        <p:nvCxnSpPr>
          <p:cNvPr id="14" name="מחבר חץ ישר 13"/>
          <p:cNvCxnSpPr/>
          <p:nvPr/>
        </p:nvCxnSpPr>
        <p:spPr>
          <a:xfrm>
            <a:off x="6096000" y="2362879"/>
            <a:ext cx="0" cy="466585"/>
          </a:xfrm>
          <a:prstGeom prst="straightConnector1">
            <a:avLst/>
          </a:prstGeom>
          <a:ln w="28575">
            <a:solidFill>
              <a:srgbClr val="061B75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7" name="קבוצה 16"/>
          <p:cNvGrpSpPr/>
          <p:nvPr/>
        </p:nvGrpSpPr>
        <p:grpSpPr>
          <a:xfrm>
            <a:off x="4134928" y="2829464"/>
            <a:ext cx="3922144" cy="2051940"/>
            <a:chOff x="4134928" y="2829464"/>
            <a:chExt cx="3922144" cy="20519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6" name="תמונה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34928" y="2829464"/>
              <a:ext cx="3922144" cy="20519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5" name="תמונה 14"/>
            <p:cNvPicPr>
              <a:picLocks noChangeAspect="1"/>
            </p:cNvPicPr>
            <p:nvPr/>
          </p:nvPicPr>
          <p:blipFill rotWithShape="1">
            <a:blip r:embed="rId4"/>
            <a:srcRect l="79142" t="28058" r="1551" b="64051"/>
            <a:stretch/>
          </p:blipFill>
          <p:spPr>
            <a:xfrm>
              <a:off x="6251066" y="3405188"/>
              <a:ext cx="1745172" cy="37318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" name="תמונה 15"/>
            <p:cNvPicPr>
              <a:picLocks noChangeAspect="1"/>
            </p:cNvPicPr>
            <p:nvPr/>
          </p:nvPicPr>
          <p:blipFill rotWithShape="1">
            <a:blip r:embed="rId4"/>
            <a:srcRect l="45022" t="88276" r="44293" b="3473"/>
            <a:stretch/>
          </p:blipFill>
          <p:spPr>
            <a:xfrm>
              <a:off x="5760005" y="4581526"/>
              <a:ext cx="671990" cy="271462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043003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קבוצה 1"/>
          <p:cNvGrpSpPr/>
          <p:nvPr/>
        </p:nvGrpSpPr>
        <p:grpSpPr>
          <a:xfrm>
            <a:off x="2214962" y="519684"/>
            <a:ext cx="7762076" cy="769441"/>
            <a:chOff x="1640793" y="519684"/>
            <a:chExt cx="7246125" cy="769441"/>
          </a:xfrm>
        </p:grpSpPr>
        <p:sp>
          <p:nvSpPr>
            <p:cNvPr id="4" name="TextBox 3"/>
            <p:cNvSpPr txBox="1"/>
            <p:nvPr/>
          </p:nvSpPr>
          <p:spPr>
            <a:xfrm flipH="1">
              <a:off x="1640793" y="519684"/>
              <a:ext cx="6828806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איך להוסיף כישוף לאתר שלכם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58112" y="519684"/>
              <a:ext cx="6828806" cy="769441"/>
            </a:xfrm>
            <a:prstGeom prst="homePlate">
              <a:avLst/>
            </a:prstGeom>
            <a:solidFill>
              <a:srgbClr val="061B75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איך להוסיף </a:t>
              </a:r>
              <a:r>
                <a:rPr lang="he-IL" sz="4400" dirty="0" smtClean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דף </a:t>
              </a:r>
              <a:r>
                <a:rPr lang="he-IL" sz="4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לאתר שלכם</a:t>
              </a:r>
            </a:p>
          </p:txBody>
        </p:sp>
      </p:grpSp>
      <p:sp>
        <p:nvSpPr>
          <p:cNvPr id="19" name="מלבן מעוגל 18">
            <a:hlinkClick r:id="" action="ppaction://hlinkshowjump?jump=nextslide"/>
          </p:cNvPr>
          <p:cNvSpPr/>
          <p:nvPr/>
        </p:nvSpPr>
        <p:spPr>
          <a:xfrm>
            <a:off x="11077576" y="6218293"/>
            <a:ext cx="1000124" cy="495147"/>
          </a:xfrm>
          <a:prstGeom prst="roundRect">
            <a:avLst>
              <a:gd name="adj" fmla="val 29488"/>
            </a:avLst>
          </a:prstGeom>
          <a:solidFill>
            <a:srgbClr val="061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הבא</a:t>
            </a:r>
          </a:p>
        </p:txBody>
      </p:sp>
      <p:grpSp>
        <p:nvGrpSpPr>
          <p:cNvPr id="5" name="קבוצה 4"/>
          <p:cNvGrpSpPr/>
          <p:nvPr/>
        </p:nvGrpSpPr>
        <p:grpSpPr>
          <a:xfrm>
            <a:off x="8914736" y="2882513"/>
            <a:ext cx="1557731" cy="2088576"/>
            <a:chOff x="8828085" y="2033230"/>
            <a:chExt cx="1247956" cy="16732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3" name="תמונה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28085" y="2033230"/>
              <a:ext cx="1247956" cy="1673236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sp>
          <p:nvSpPr>
            <p:cNvPr id="10" name="מלבן 9"/>
            <p:cNvSpPr/>
            <p:nvPr/>
          </p:nvSpPr>
          <p:spPr>
            <a:xfrm>
              <a:off x="8830989" y="2896727"/>
              <a:ext cx="1245052" cy="27055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pic>
        <p:nvPicPr>
          <p:cNvPr id="7" name="תמונה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9806" y="2951101"/>
            <a:ext cx="1066949" cy="1362265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8838240" y="2197687"/>
            <a:ext cx="1710725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1. ניכנס לתוכן האתר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15634" y="2095395"/>
            <a:ext cx="2015295" cy="584775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2. </a:t>
            </a:r>
            <a:r>
              <a:rPr lang="he-IL" sz="16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במידה ואין לנו</a:t>
            </a:r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,</a:t>
            </a:r>
          </a:p>
          <a:p>
            <a:pPr algn="ctr"/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נפתח יישום של דפי </a:t>
            </a:r>
            <a:r>
              <a:rPr lang="en-US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Wiki</a:t>
            </a:r>
            <a:endParaRPr lang="he-IL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858015" y="2094206"/>
            <a:ext cx="2225289" cy="584775"/>
          </a:xfrm>
          <a:prstGeom prst="rect">
            <a:avLst/>
          </a:prstGeom>
          <a:noFill/>
        </p:spPr>
        <p:txBody>
          <a:bodyPr wrap="none" rtlCol="1" anchor="t">
            <a:spAutoFit/>
          </a:bodyPr>
          <a:lstStyle/>
          <a:p>
            <a:pPr algn="ctr"/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3. </a:t>
            </a:r>
            <a:r>
              <a:rPr lang="he-IL" sz="1600" dirty="0">
                <a:latin typeface="Calibri Light"/>
                <a:cs typeface="Calibri Light"/>
              </a:rPr>
              <a:t>בתוך היישום</a:t>
            </a:r>
            <a:endParaRPr lang="he-IL" dirty="0" err="1"/>
          </a:p>
          <a:p>
            <a:pPr algn="ctr"/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"דף" -&gt; "הצג את כל הדפים"</a:t>
            </a:r>
            <a:endParaRPr lang="he-IL" dirty="0"/>
          </a:p>
        </p:txBody>
      </p:sp>
      <p:cxnSp>
        <p:nvCxnSpPr>
          <p:cNvPr id="18" name="מחבר חץ ישר 17"/>
          <p:cNvCxnSpPr/>
          <p:nvPr/>
        </p:nvCxnSpPr>
        <p:spPr>
          <a:xfrm>
            <a:off x="4977442" y="3227365"/>
            <a:ext cx="0" cy="466585"/>
          </a:xfrm>
          <a:prstGeom prst="straightConnector1">
            <a:avLst/>
          </a:prstGeom>
          <a:ln w="28575">
            <a:solidFill>
              <a:srgbClr val="061B75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4" name="תמונה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9528" y="3693950"/>
            <a:ext cx="695828" cy="844118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תמונה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7528" y="2882513"/>
            <a:ext cx="889988" cy="384862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/>
          <p:cNvSpPr txBox="1"/>
          <p:nvPr/>
        </p:nvSpPr>
        <p:spPr>
          <a:xfrm>
            <a:off x="1967529" y="2205867"/>
            <a:ext cx="889987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4. "חדש"</a:t>
            </a:r>
          </a:p>
        </p:txBody>
      </p:sp>
      <p:grpSp>
        <p:nvGrpSpPr>
          <p:cNvPr id="23" name="קבוצה 22"/>
          <p:cNvGrpSpPr/>
          <p:nvPr/>
        </p:nvGrpSpPr>
        <p:grpSpPr>
          <a:xfrm>
            <a:off x="4502636" y="2823123"/>
            <a:ext cx="1030122" cy="404242"/>
            <a:chOff x="4660460" y="2946990"/>
            <a:chExt cx="714475" cy="280376"/>
          </a:xfrm>
        </p:grpSpPr>
        <p:pic>
          <p:nvPicPr>
            <p:cNvPr id="24" name="תמונה 2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60460" y="2951101"/>
              <a:ext cx="714475" cy="276264"/>
            </a:xfrm>
            <a:prstGeom prst="rect">
              <a:avLst/>
            </a:prstGeom>
            <a:ln w="317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5" name="מלבן 24"/>
            <p:cNvSpPr/>
            <p:nvPr/>
          </p:nvSpPr>
          <p:spPr>
            <a:xfrm>
              <a:off x="4660460" y="2946990"/>
              <a:ext cx="316982" cy="28037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678615" y="1439818"/>
            <a:ext cx="4398961" cy="461665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sz="2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איך לפתוח דף חדש באתר בצורה נכונה:</a:t>
            </a:r>
          </a:p>
        </p:txBody>
      </p:sp>
    </p:spTree>
    <p:extLst>
      <p:ext uri="{BB962C8B-B14F-4D97-AF65-F5344CB8AC3E}">
        <p14:creationId xmlns:p14="http://schemas.microsoft.com/office/powerpoint/2010/main" val="3948396391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מסמך" ma:contentTypeID="0x010100D419E656A7251B4CABCCA305855B48A9" ma:contentTypeVersion="2" ma:contentTypeDescription="צור מסמך חדש." ma:contentTypeScope="" ma:versionID="e5082e0dc42a3548f4bf78168cedf89e">
  <xsd:schema xmlns:xsd="http://www.w3.org/2001/XMLSchema" xmlns:xs="http://www.w3.org/2001/XMLSchema" xmlns:p="http://schemas.microsoft.com/office/2006/metadata/properties" xmlns:ns1="http://schemas.microsoft.com/sharepoint/v3" xmlns:ns2="3b5289bd-8d5c-4b30-8323-ec6fd0dfad75" targetNamespace="http://schemas.microsoft.com/office/2006/metadata/properties" ma:root="true" ma:fieldsID="318f45d871b710c265a07ba528674b73" ns1:_="" ns2:_="">
    <xsd:import namespace="http://schemas.microsoft.com/sharepoint/v3"/>
    <xsd:import namespace="3b5289bd-8d5c-4b30-8323-ec6fd0dfad75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מתזמן תאריך התחלה" ma:description="'מתזמן תאריך התחלה' הוא עמודת אתר שיוצרת תכונת הפרסום. היא משמשת לציון התאריך והשעה שבהם יופיע הדף לראשונה בפני מבקרי האתר." ma:internalName="PublishingStartDate">
      <xsd:simpleType>
        <xsd:restriction base="dms:Unknown"/>
      </xsd:simpleType>
    </xsd:element>
    <xsd:element name="PublishingExpirationDate" ma:index="9" nillable="true" ma:displayName="מתזמן תאריך סיום" ma:description="'תזמון תאריך הסיום' הוא עמודת אתר שיוצרת תכונת הפרסום. היא משמשת לציון התאריך והשעה שבהם הדף לא יופיע עוד בפני מבקרי האתר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5289bd-8d5c-4b30-8323-ec6fd0dfad7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משותף עם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סוג תוכן"/>
        <xsd:element ref="dc:title" minOccurs="0" maxOccurs="1" ma:index="4" ma:displayName="כותרת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מסמך" ma:contentTypeID="0x010100E19E31B7233E544E95F9EE1BB7975684" ma:contentTypeVersion="0" ma:contentTypeDescription="צור מסמך חדש." ma:contentTypeScope="" ma:versionID="8d753d97b4381dbcf4e7d7f9f211ce4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b96a14700672e4b0b3db4558cb78f7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סוג תוכן"/>
        <xsd:element ref="dc:title" minOccurs="0" maxOccurs="1" ma:index="4" ma:displayName="כותרת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C41560C-2FD0-406B-91E3-D0737C90D0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b5289bd-8d5c-4b30-8323-ec6fd0dfad7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35E5DF1-7C09-49BF-A379-0E6E73737756}"/>
</file>

<file path=customXml/itemProps3.xml><?xml version="1.0" encoding="utf-8"?>
<ds:datastoreItem xmlns:ds="http://schemas.openxmlformats.org/officeDocument/2006/customXml" ds:itemID="{C2097CBE-09F9-4C9B-BAE9-FF6152260A8B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A994C8CD-D448-4634-BFF0-0F731786984A}">
  <ds:schemaRefs>
    <ds:schemaRef ds:uri="http://schemas.microsoft.com/office/2006/metadata/properties"/>
    <ds:schemaRef ds:uri="http://purl.org/dc/dcmitype/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3b5289bd-8d5c-4b30-8323-ec6fd0dfad75"/>
    <ds:schemaRef ds:uri="http://purl.org/dc/elements/1.1/"/>
    <ds:schemaRef ds:uri="http://purl.org/dc/terms/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4826</TotalTime>
  <Words>1018</Words>
  <Application>Microsoft Office PowerPoint</Application>
  <PresentationFormat>מסך רחב</PresentationFormat>
  <Paragraphs>161</Paragraphs>
  <Slides>22</Slides>
  <Notes>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Courier New</vt:lpstr>
      <vt:lpstr>等线</vt:lpstr>
      <vt:lpstr>Guttman Yad-Light</vt:lpstr>
      <vt:lpstr>Times New Roman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>IAF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מדריך מחולל הכישופים</dc:title>
  <dc:creator>יובל הלאלי</dc:creator>
  <cp:lastModifiedBy>ענוג ג'אני</cp:lastModifiedBy>
  <cp:revision>73</cp:revision>
  <dcterms:created xsi:type="dcterms:W3CDTF">2022-06-27T06:20:01Z</dcterms:created>
  <dcterms:modified xsi:type="dcterms:W3CDTF">2023-05-10T10:42:19Z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0x010100E19E31B7233E544E95F9EE1BB7975684</vt:lpwstr>
  </property>
</Properties>
</file>

<file path=docProps/thumbnail.jpeg>
</file>